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50"/>
  </p:notesMasterIdLst>
  <p:handoutMasterIdLst>
    <p:handoutMasterId r:id="rId51"/>
  </p:handoutMasterIdLst>
  <p:sldIdLst>
    <p:sldId id="2076136490" r:id="rId6"/>
    <p:sldId id="2076136562" r:id="rId7"/>
    <p:sldId id="1781" r:id="rId8"/>
    <p:sldId id="2076136526" r:id="rId9"/>
    <p:sldId id="272" r:id="rId10"/>
    <p:sldId id="286" r:id="rId11"/>
    <p:sldId id="292" r:id="rId12"/>
    <p:sldId id="2076136540" r:id="rId13"/>
    <p:sldId id="2076136541" r:id="rId14"/>
    <p:sldId id="2076136542" r:id="rId15"/>
    <p:sldId id="334" r:id="rId16"/>
    <p:sldId id="2076136527" r:id="rId17"/>
    <p:sldId id="2076136543" r:id="rId18"/>
    <p:sldId id="2076136544" r:id="rId19"/>
    <p:sldId id="2076136545" r:id="rId20"/>
    <p:sldId id="2076136547" r:id="rId21"/>
    <p:sldId id="2076136546" r:id="rId22"/>
    <p:sldId id="2076136548" r:id="rId23"/>
    <p:sldId id="2076136549" r:id="rId24"/>
    <p:sldId id="2076136550" r:id="rId25"/>
    <p:sldId id="2076136551" r:id="rId26"/>
    <p:sldId id="2076136552" r:id="rId27"/>
    <p:sldId id="2076136553" r:id="rId28"/>
    <p:sldId id="2076136554" r:id="rId29"/>
    <p:sldId id="2076136555" r:id="rId30"/>
    <p:sldId id="2076136556" r:id="rId31"/>
    <p:sldId id="2076136498" r:id="rId32"/>
    <p:sldId id="2076136495" r:id="rId33"/>
    <p:sldId id="2076136557" r:id="rId34"/>
    <p:sldId id="274" r:id="rId35"/>
    <p:sldId id="276" r:id="rId36"/>
    <p:sldId id="278" r:id="rId37"/>
    <p:sldId id="2076136558" r:id="rId38"/>
    <p:sldId id="282" r:id="rId39"/>
    <p:sldId id="284" r:id="rId40"/>
    <p:sldId id="288" r:id="rId41"/>
    <p:sldId id="290" r:id="rId42"/>
    <p:sldId id="2076136559" r:id="rId43"/>
    <p:sldId id="294" r:id="rId44"/>
    <p:sldId id="298" r:id="rId45"/>
    <p:sldId id="2076136560" r:id="rId46"/>
    <p:sldId id="302" r:id="rId47"/>
    <p:sldId id="2076136539" r:id="rId48"/>
    <p:sldId id="2076136561"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220" autoAdjust="0"/>
  </p:normalViewPr>
  <p:slideViewPr>
    <p:cSldViewPr snapToGrid="0">
      <p:cViewPr varScale="1">
        <p:scale>
          <a:sx n="80" d="100"/>
          <a:sy n="80" d="100"/>
        </p:scale>
        <p:origin x="726"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2:59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2:59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nuget.org/packages/Microsoft.CrmSdk.XrmTooling.PluginRegistrationTool/" TargetMode="External"/><Relationship Id="rId5" Type="http://schemas.openxmlformats.org/officeDocument/2006/relationships/hyperlink" Target="https://www.nuget.org/packages/Microsoft.CrmSdk.XrmTooling.PackageDeployment.Wpf/" TargetMode="External"/><Relationship Id="rId4" Type="http://schemas.openxmlformats.org/officeDocument/2006/relationships/hyperlink" Target="https://www.nuget.org/packages/Microsoft.CrmSdk.XrmTooling.ConfigurationMigration.Wpf/"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nuget/install-nuget-client-tool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developer/common-data-service/compress-extract-solution-file-solutionpackager#use-the-map-command-argumen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powerapps/developer/model-driven-apps/customize-entity-forms/?azure-portal=tru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powerapps/developer/common-data-service/use-fetchxml-construct-query/?azure-portal=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powerapps/developer/model-driven-apps/customize-entity-views/?azure-portal=tr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powerapps/developer/common-data-service/overview/?azure-portal=tru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dynamics365/customerengagement/on-premises/developer/compress-extract-solution-file-solutionpackager"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xrmtoolbox.com/plugins/MsCrmTools.MetadataBrowser/?azure-portal=true" TargetMode="External"/><Relationship Id="rId4" Type="http://schemas.openxmlformats.org/officeDocument/2006/relationships/hyperlink" Target="https://docs.microsoft.com/dynamics365/customerengagement/on-premises/developer/browse-your-metadat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CDM/?azure-portal=tru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microsoft.github.io/CDM/?azure-portal=true" TargetMode="External"/><Relationship Id="rId4" Type="http://schemas.openxmlformats.org/officeDocument/2006/relationships/hyperlink" Target="https://docs.microsoft.com/common-data-model/schema/core/applicationCommon/overview/?azure-portal=true"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dynamics365/ai/sales/who-knows-whom/?azure-portal=true" TargetMode="External"/><Relationship Id="rId3" Type="http://schemas.openxmlformats.org/officeDocument/2006/relationships/hyperlink" Target="https://docs.microsoft.com/dynamics365/ai/sales/relationship-analytics/?azure-portal=true" TargetMode="External"/><Relationship Id="rId7" Type="http://schemas.openxmlformats.org/officeDocument/2006/relationships/hyperlink" Target="https://docs.microsoft.com/dynamics365/ai/sales/talking-points/?azure-portal=tru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dynamics365/ai/sales/notes-analysis/?azure-portal=true" TargetMode="External"/><Relationship Id="rId5" Type="http://schemas.openxmlformats.org/officeDocument/2006/relationships/hyperlink" Target="https://docs.microsoft.com/dynamics365/ai/sales/work-predictive-opportunity-scoring/?azure-portal=true" TargetMode="External"/><Relationship Id="rId4" Type="http://schemas.openxmlformats.org/officeDocument/2006/relationships/hyperlink" Target="https://docs.microsoft.com/dynamics365/ai/sales/work-predictive-lead-scoring/?azure-portal=tru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powerapps/developer/common-data-service/overview/?azure-portal=true" TargetMode="External"/><Relationship Id="rId7" Type="http://schemas.openxmlformats.org/officeDocument/2006/relationships/hyperlink" Target="https://www.nuget.org/profiles/crmsdk/?azure-portal=tru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microsoft/PowerApps-Samples/?azure-portal=true" TargetMode="External"/><Relationship Id="rId5" Type="http://schemas.openxmlformats.org/officeDocument/2006/relationships/hyperlink" Target="https://docs.microsoft.com/powerapps/?azure-portal=true#pivot=home&amp;panel=developer" TargetMode="External"/><Relationship Id="rId4" Type="http://schemas.openxmlformats.org/officeDocument/2006/relationships/hyperlink" Target="https://docs.microsoft.com/powerapps/developer/model-driven-apps/overview/?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Reference https://docs.microsoft.com/en-us/learn/paths/intro-developing-power-platform/</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Code Generation ToolCrmSvcUtil.exe </a:t>
            </a:r>
            <a:r>
              <a:rPr lang="en-US" u="none" strike="noStrike" dirty="0" err="1">
                <a:effectLst/>
                <a:hlinkClick r:id="rId3"/>
              </a:rPr>
              <a:t>Microsoft.CrmSdk.CoreTools</a:t>
            </a:r>
            <a:r>
              <a:rPr lang="en-US" u="none" strike="noStrike" dirty="0">
                <a:effectLst/>
                <a:hlinkClick r:id="rId3"/>
              </a:rPr>
              <a:t> </a:t>
            </a:r>
            <a:r>
              <a:rPr lang="en-US" dirty="0">
                <a:effectLst/>
              </a:rPr>
              <a:t>Generates early-bound .NET Framework classes that represent the entity data model that is used by model-driven apps.</a:t>
            </a:r>
          </a:p>
          <a:p>
            <a:endParaRPr lang="en-US" dirty="0">
              <a:effectLst/>
            </a:endParaRPr>
          </a:p>
          <a:p>
            <a:r>
              <a:rPr lang="en-US" dirty="0">
                <a:effectLst/>
              </a:rPr>
              <a:t>Configuration Migration ToolDataMigrationUtility.exe </a:t>
            </a:r>
            <a:r>
              <a:rPr lang="en-US" u="none" strike="noStrike" dirty="0" err="1">
                <a:effectLst/>
                <a:hlinkClick r:id="rId4"/>
              </a:rPr>
              <a:t>Microsoft.CrmSdk.XrmTooling.ConfigurationMigration.Wpf</a:t>
            </a:r>
            <a:r>
              <a:rPr lang="en-US" u="none" strike="noStrike" dirty="0">
                <a:effectLst/>
                <a:hlinkClick r:id="rId4"/>
              </a:rPr>
              <a:t> </a:t>
            </a:r>
            <a:r>
              <a:rPr lang="en-US" u="none" strike="noStrike" dirty="0">
                <a:effectLst/>
              </a:rPr>
              <a:t> </a:t>
            </a:r>
            <a:r>
              <a:rPr lang="en-US" dirty="0">
                <a:effectLst/>
              </a:rPr>
              <a:t>Tool that is used to move configuration data across CDS instances.</a:t>
            </a:r>
          </a:p>
          <a:p>
            <a:endParaRPr lang="en-US" dirty="0">
              <a:effectLst/>
            </a:endParaRPr>
          </a:p>
          <a:p>
            <a:r>
              <a:rPr lang="en-US" dirty="0">
                <a:effectLst/>
              </a:rPr>
              <a:t>Package DeployerPackageDeployer.exe </a:t>
            </a:r>
            <a:r>
              <a:rPr lang="en-US" u="none" strike="noStrike" dirty="0" err="1">
                <a:effectLst/>
                <a:hlinkClick r:id="rId5"/>
              </a:rPr>
              <a:t>Microsoft.CrmSdk.XrmTooling.PackageDeployment.WPF</a:t>
            </a:r>
            <a:r>
              <a:rPr lang="en-US" u="none" strike="noStrike" dirty="0">
                <a:effectLst/>
                <a:hlinkClick r:id="rId5"/>
              </a:rPr>
              <a:t> </a:t>
            </a:r>
            <a:r>
              <a:rPr lang="en-US" dirty="0">
                <a:effectLst/>
              </a:rPr>
              <a:t>Tool that enables administrators to deploy packages on a CDS instance.</a:t>
            </a:r>
          </a:p>
          <a:p>
            <a:endParaRPr lang="en-US" dirty="0">
              <a:effectLst/>
            </a:endParaRPr>
          </a:p>
          <a:p>
            <a:r>
              <a:rPr lang="en-US" dirty="0">
                <a:effectLst/>
              </a:rPr>
              <a:t>Plugin Registration ToolPluginRegistration.exe</a:t>
            </a:r>
            <a:r>
              <a:rPr lang="en-US" u="none" strike="noStrike" dirty="0">
                <a:effectLst/>
                <a:hlinkClick r:id="rId6"/>
              </a:rPr>
              <a:t>Microsoft.CrmSdk.XrmTooling.PluginRegistrationTool </a:t>
            </a:r>
            <a:r>
              <a:rPr lang="en-US" dirty="0">
                <a:effectLst/>
              </a:rPr>
              <a:t>Tool that is used to register plug-ins against a CDS instance.</a:t>
            </a:r>
            <a:br>
              <a:rPr lang="en-US" dirty="0"/>
            </a:br>
            <a:endParaRPr lang="en-US" dirty="0"/>
          </a:p>
          <a:p>
            <a:r>
              <a:rPr lang="en-US" dirty="0">
                <a:effectLst/>
              </a:rPr>
              <a:t>Solution Packager </a:t>
            </a:r>
            <a:r>
              <a:rPr lang="en-US" dirty="0" err="1">
                <a:effectLst/>
              </a:rPr>
              <a:t>ToolSolutionPackager.exe</a:t>
            </a:r>
            <a:r>
              <a:rPr lang="en-US" u="none" strike="noStrike" dirty="0" err="1">
                <a:effectLst/>
                <a:hlinkClick r:id="rId3"/>
              </a:rPr>
              <a:t>Microsoft.CrmSdk.CoreTools</a:t>
            </a:r>
            <a:r>
              <a:rPr lang="en-US" u="none" strike="noStrike" dirty="0">
                <a:effectLst/>
                <a:hlinkClick r:id="rId3"/>
              </a:rPr>
              <a:t> </a:t>
            </a:r>
            <a:r>
              <a:rPr lang="en-US" dirty="0">
                <a:effectLst/>
              </a:rPr>
              <a:t>Tool that reversibly decomposes CDS solutions into multiple XML files to be managed by a source control system.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2448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WebResources</a:t>
            </a:r>
            <a:r>
              <a:rPr lang="en-US" dirty="0">
                <a:effectLst/>
              </a:rPr>
              <a:t> </a:t>
            </a:r>
            <a:r>
              <a:rPr lang="en-US" dirty="0" err="1">
                <a:effectLst/>
              </a:rPr>
              <a:t>ManagerTool</a:t>
            </a:r>
            <a:r>
              <a:rPr lang="en-US" dirty="0">
                <a:effectLst/>
              </a:rPr>
              <a:t> to install, update, delete, and preview web resources in a Model-driven app.</a:t>
            </a:r>
          </a:p>
          <a:p>
            <a:r>
              <a:rPr lang="en-US" dirty="0" err="1">
                <a:effectLst/>
              </a:rPr>
              <a:t>FetchXML</a:t>
            </a:r>
            <a:r>
              <a:rPr lang="en-US" dirty="0">
                <a:effectLst/>
              </a:rPr>
              <a:t> </a:t>
            </a:r>
            <a:r>
              <a:rPr lang="en-US" dirty="0" err="1">
                <a:effectLst/>
              </a:rPr>
              <a:t>BuilderProvides</a:t>
            </a:r>
            <a:r>
              <a:rPr lang="en-US" dirty="0">
                <a:effectLst/>
              </a:rPr>
              <a:t> a UI to compose </a:t>
            </a:r>
            <a:r>
              <a:rPr lang="en-US" dirty="0" err="1">
                <a:effectLst/>
              </a:rPr>
              <a:t>FetchXML</a:t>
            </a:r>
            <a:r>
              <a:rPr lang="en-US" dirty="0">
                <a:effectLst/>
              </a:rPr>
              <a:t> queries and query information that is not easily found within the </a:t>
            </a:r>
            <a:r>
              <a:rPr lang="en-US" dirty="0" err="1">
                <a:effectLst/>
              </a:rPr>
              <a:t>PowerApp</a:t>
            </a:r>
            <a:r>
              <a:rPr lang="en-US" dirty="0">
                <a:effectLst/>
              </a:rPr>
              <a:t> user interface, and converts </a:t>
            </a:r>
            <a:r>
              <a:rPr lang="en-US" dirty="0" err="1">
                <a:effectLst/>
              </a:rPr>
              <a:t>FetchXML</a:t>
            </a:r>
            <a:r>
              <a:rPr lang="en-US" dirty="0">
                <a:effectLst/>
              </a:rPr>
              <a:t> into C# </a:t>
            </a:r>
            <a:r>
              <a:rPr lang="en-US" dirty="0" err="1">
                <a:effectLst/>
              </a:rPr>
              <a:t>QueryExpression</a:t>
            </a:r>
            <a:r>
              <a:rPr lang="en-US" dirty="0">
                <a:effectLst/>
              </a:rPr>
              <a:t> methods and OData query </a:t>
            </a:r>
            <a:r>
              <a:rPr lang="en-US" dirty="0" err="1">
                <a:effectLst/>
              </a:rPr>
              <a:t>strings.View</a:t>
            </a:r>
            <a:r>
              <a:rPr lang="en-US" dirty="0">
                <a:effectLst/>
              </a:rPr>
              <a:t> </a:t>
            </a:r>
          </a:p>
          <a:p>
            <a:r>
              <a:rPr lang="en-US" dirty="0">
                <a:effectLst/>
              </a:rPr>
              <a:t>Layout </a:t>
            </a:r>
            <a:r>
              <a:rPr lang="en-US" dirty="0" err="1">
                <a:effectLst/>
              </a:rPr>
              <a:t>ReplicatorCopy</a:t>
            </a:r>
            <a:r>
              <a:rPr lang="en-US" dirty="0">
                <a:effectLst/>
              </a:rPr>
              <a:t> and apply the layout of a particular view to multiple views of the same entity.</a:t>
            </a:r>
          </a:p>
          <a:p>
            <a:r>
              <a:rPr lang="en-US" dirty="0">
                <a:effectLst/>
              </a:rPr>
              <a:t>View </a:t>
            </a:r>
            <a:r>
              <a:rPr lang="en-US" dirty="0" err="1">
                <a:effectLst/>
              </a:rPr>
              <a:t>DesignerTool</a:t>
            </a:r>
            <a:r>
              <a:rPr lang="en-US" dirty="0">
                <a:effectLst/>
              </a:rPr>
              <a:t> to modify View queries that use </a:t>
            </a:r>
            <a:r>
              <a:rPr lang="en-US" dirty="0" err="1">
                <a:effectLst/>
              </a:rPr>
              <a:t>FetchXML</a:t>
            </a:r>
            <a:r>
              <a:rPr lang="en-US" dirty="0">
                <a:effectLst/>
              </a:rPr>
              <a:t> builder.</a:t>
            </a:r>
          </a:p>
          <a:p>
            <a:r>
              <a:rPr lang="en-US" dirty="0">
                <a:effectLst/>
              </a:rPr>
              <a:t>Early Bound </a:t>
            </a:r>
            <a:r>
              <a:rPr lang="en-US" dirty="0" err="1">
                <a:effectLst/>
              </a:rPr>
              <a:t>GeneratorGenerate</a:t>
            </a:r>
            <a:r>
              <a:rPr lang="en-US" dirty="0">
                <a:effectLst/>
              </a:rPr>
              <a:t> early-bound entities, option sets, and actions. Uses </a:t>
            </a:r>
            <a:r>
              <a:rPr lang="en-US" u="none" strike="noStrike" dirty="0">
                <a:effectLst/>
                <a:hlinkClick r:id="rId3"/>
              </a:rPr>
              <a:t>CrmSvcUtil.exe </a:t>
            </a:r>
            <a:r>
              <a:rPr lang="en-US" dirty="0">
                <a:effectLst/>
              </a:rPr>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7177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Metadata </a:t>
            </a:r>
            <a:r>
              <a:rPr lang="en-US" b="0" i="0" dirty="0" err="1">
                <a:solidFill>
                  <a:srgbClr val="171717"/>
                </a:solidFill>
                <a:effectLst/>
                <a:latin typeface="Segoe UI" panose="020B0502040204020203" pitchFamily="34" charset="0"/>
              </a:rPr>
              <a:t>BrowserBrowse</a:t>
            </a:r>
            <a:r>
              <a:rPr lang="en-US" b="0" i="0" dirty="0">
                <a:solidFill>
                  <a:srgbClr val="171717"/>
                </a:solidFill>
                <a:effectLst/>
                <a:latin typeface="Segoe UI" panose="020B0502040204020203" pitchFamily="34" charset="0"/>
              </a:rPr>
              <a:t> metadata that is contained within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instance.</a:t>
            </a:r>
          </a:p>
          <a:p>
            <a:pPr algn="l"/>
            <a:r>
              <a:rPr lang="en-US" b="0" i="0" dirty="0">
                <a:solidFill>
                  <a:srgbClr val="171717"/>
                </a:solidFill>
                <a:effectLst/>
                <a:latin typeface="Segoe UI" panose="020B0502040204020203" pitchFamily="34" charset="0"/>
              </a:rPr>
              <a:t>Plugin Trace </a:t>
            </a:r>
            <a:r>
              <a:rPr lang="en-US" b="0" i="0" dirty="0" err="1">
                <a:solidFill>
                  <a:srgbClr val="171717"/>
                </a:solidFill>
                <a:effectLst/>
                <a:latin typeface="Segoe UI" panose="020B0502040204020203" pitchFamily="34" charset="0"/>
              </a:rPr>
              <a:t>ViewerEasy</a:t>
            </a:r>
            <a:r>
              <a:rPr lang="en-US" b="0" i="0" dirty="0">
                <a:solidFill>
                  <a:srgbClr val="171717"/>
                </a:solidFill>
                <a:effectLst/>
                <a:latin typeface="Segoe UI" panose="020B0502040204020203" pitchFamily="34" charset="0"/>
              </a:rPr>
              <a:t>-to-use tool to filter and display information within a Plug-in Trace Log.</a:t>
            </a:r>
          </a:p>
          <a:p>
            <a:pPr algn="l"/>
            <a:r>
              <a:rPr lang="en-US" b="0" i="0" dirty="0">
                <a:solidFill>
                  <a:srgbClr val="171717"/>
                </a:solidFill>
                <a:effectLst/>
                <a:latin typeface="Segoe UI" panose="020B0502040204020203" pitchFamily="34" charset="0"/>
              </a:rPr>
              <a:t>Export to Microsoft </a:t>
            </a:r>
            <a:r>
              <a:rPr lang="en-US" b="0" i="0" dirty="0" err="1">
                <a:solidFill>
                  <a:srgbClr val="171717"/>
                </a:solidFill>
                <a:effectLst/>
                <a:latin typeface="Segoe UI" panose="020B0502040204020203" pitchFamily="34" charset="0"/>
              </a:rPr>
              <a:t>ExcelExport</a:t>
            </a:r>
            <a:r>
              <a:rPr lang="en-US" b="0" i="0" dirty="0">
                <a:solidFill>
                  <a:srgbClr val="171717"/>
                </a:solidFill>
                <a:effectLst/>
                <a:latin typeface="Segoe UI" panose="020B0502040204020203" pitchFamily="34" charset="0"/>
              </a:rPr>
              <a:t> records from a view or </a:t>
            </a:r>
            <a:r>
              <a:rPr lang="en-US" b="0" i="0" dirty="0" err="1">
                <a:solidFill>
                  <a:srgbClr val="171717"/>
                </a:solidFill>
                <a:effectLst/>
                <a:latin typeface="Segoe UI" panose="020B0502040204020203" pitchFamily="34" charset="0"/>
              </a:rPr>
              <a:t>FetchXML</a:t>
            </a:r>
            <a:r>
              <a:rPr lang="en-US" b="0" i="0" dirty="0">
                <a:solidFill>
                  <a:srgbClr val="171717"/>
                </a:solidFill>
                <a:effectLst/>
                <a:latin typeface="Segoe UI" panose="020B0502040204020203" pitchFamily="34" charset="0"/>
              </a:rPr>
              <a:t> query to Microsoft Excel.</a:t>
            </a:r>
          </a:p>
          <a:p>
            <a:pPr algn="l"/>
            <a:r>
              <a:rPr lang="en-US" b="0" i="0" dirty="0">
                <a:solidFill>
                  <a:srgbClr val="171717"/>
                </a:solidFill>
                <a:effectLst/>
                <a:latin typeface="Segoe UI" panose="020B0502040204020203" pitchFamily="34" charset="0"/>
              </a:rPr>
              <a:t>Attribute </a:t>
            </a:r>
            <a:r>
              <a:rPr lang="en-US" b="0" i="0" dirty="0" err="1">
                <a:solidFill>
                  <a:srgbClr val="171717"/>
                </a:solidFill>
                <a:effectLst/>
                <a:latin typeface="Segoe UI" panose="020B0502040204020203" pitchFamily="34" charset="0"/>
              </a:rPr>
              <a:t>ManagerRename</a:t>
            </a:r>
            <a:r>
              <a:rPr lang="en-US" b="0" i="0" dirty="0">
                <a:solidFill>
                  <a:srgbClr val="171717"/>
                </a:solidFill>
                <a:effectLst/>
                <a:latin typeface="Segoe UI" panose="020B0502040204020203" pitchFamily="34" charset="0"/>
              </a:rPr>
              <a:t>/delete/change the type of an attribute.</a:t>
            </a:r>
          </a:p>
          <a:p>
            <a:pPr algn="l"/>
            <a:r>
              <a:rPr lang="en-US" b="0" i="0" dirty="0" err="1">
                <a:solidFill>
                  <a:srgbClr val="171717"/>
                </a:solidFill>
                <a:effectLst/>
                <a:latin typeface="Segoe UI" panose="020B0502040204020203" pitchFamily="34" charset="0"/>
              </a:rPr>
              <a:t>IconatorManage</a:t>
            </a:r>
            <a:r>
              <a:rPr lang="en-US" b="0" i="0" dirty="0">
                <a:solidFill>
                  <a:srgbClr val="171717"/>
                </a:solidFill>
                <a:effectLst/>
                <a:latin typeface="Segoe UI" panose="020B0502040204020203" pitchFamily="34" charset="0"/>
              </a:rPr>
              <a:t> custom entity icons in a single screen.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Easy </a:t>
            </a:r>
            <a:r>
              <a:rPr lang="en-US" b="0" i="0" dirty="0" err="1">
                <a:solidFill>
                  <a:srgbClr val="171717"/>
                </a:solidFill>
                <a:effectLst/>
                <a:latin typeface="Segoe UI" panose="020B0502040204020203" pitchFamily="34" charset="0"/>
              </a:rPr>
              <a:t>TranslatorExport</a:t>
            </a:r>
            <a:r>
              <a:rPr lang="en-US" b="0" i="0" dirty="0">
                <a:solidFill>
                  <a:srgbClr val="171717"/>
                </a:solidFill>
                <a:effectLst/>
                <a:latin typeface="Segoe UI" panose="020B0502040204020203" pitchFamily="34" charset="0"/>
              </a:rPr>
              <a:t>/import translations with contextual information.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Auto Number </a:t>
            </a:r>
            <a:r>
              <a:rPr lang="en-US" b="0" i="0" dirty="0" err="1">
                <a:solidFill>
                  <a:srgbClr val="171717"/>
                </a:solidFill>
                <a:effectLst/>
                <a:latin typeface="Segoe UI" panose="020B0502040204020203" pitchFamily="34" charset="0"/>
              </a:rPr>
              <a:t>ManagerUI</a:t>
            </a:r>
            <a:r>
              <a:rPr lang="en-US" b="0" i="0" dirty="0">
                <a:solidFill>
                  <a:srgbClr val="171717"/>
                </a:solidFill>
                <a:effectLst/>
                <a:latin typeface="Segoe UI" panose="020B0502040204020203" pitchFamily="34" charset="0"/>
              </a:rPr>
              <a:t> to set, update, and remove </a:t>
            </a:r>
            <a:r>
              <a:rPr lang="en-US" b="0" i="0" dirty="0" err="1">
                <a:solidFill>
                  <a:srgbClr val="171717"/>
                </a:solidFill>
                <a:effectLst/>
                <a:latin typeface="Segoe UI" panose="020B0502040204020203" pitchFamily="34" charset="0"/>
              </a:rPr>
              <a:t>autonumber</a:t>
            </a:r>
            <a:r>
              <a:rPr lang="en-US" b="0" i="0" dirty="0">
                <a:solidFill>
                  <a:srgbClr val="171717"/>
                </a:solidFill>
                <a:effectLst/>
                <a:latin typeface="Segoe UI" panose="020B0502040204020203" pitchFamily="34" charset="0"/>
              </a:rPr>
              <a:t> formatting on new or existing attributes.</a:t>
            </a:r>
          </a:p>
          <a:p>
            <a:br>
              <a:rPr lang="en-US" b="0" i="0" dirty="0">
                <a:solidFill>
                  <a:srgbClr val="171717"/>
                </a:solidFill>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2660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Package Deployer overview</a:t>
            </a:r>
          </a:p>
          <a:p>
            <a:r>
              <a:rPr lang="en-US" dirty="0"/>
              <a:t>Package Deployer is a solution built by Microsoft that gives administrators the ability to deploy packages of solutions and data across environments. Data can be represented as flat files (in other words, csv files) or exported data from the Configuration Migration tool. You can also write custom code to run before, during, or after a package is deployed to a Microsoft </a:t>
            </a:r>
            <a:r>
              <a:rPr lang="en-US" dirty="0" err="1"/>
              <a:t>Dataverse</a:t>
            </a:r>
            <a:r>
              <a:rPr lang="en-US" dirty="0"/>
              <a:t> app instance.</a:t>
            </a:r>
          </a:p>
          <a:p>
            <a:endParaRPr lang="en-US" dirty="0"/>
          </a:p>
          <a:p>
            <a:r>
              <a:rPr lang="en-US" dirty="0"/>
              <a:t>Configuring a Package Deployer package</a:t>
            </a:r>
          </a:p>
          <a:p>
            <a:r>
              <a:rPr lang="en-US" dirty="0"/>
              <a:t>The most complex element of creating a Package Deployer package is configuring its settings. These settings are maintained in an XML file (ImportConfig.xml, specifically) and can be grouped into a few main elements.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0458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&lt;solutions&gt; node contains an array of &lt;</a:t>
            </a:r>
            <a:r>
              <a:rPr lang="en-US" dirty="0" err="1"/>
              <a:t>configsolutionfile</a:t>
            </a:r>
            <a:r>
              <a:rPr lang="en-US" dirty="0"/>
              <a:t>&gt; nodes that describe the solutions to import. The order of the solutions under this node indicates the order in which the solutions will be imported on the target model-driven app 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7422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&lt;</a:t>
            </a:r>
            <a:r>
              <a:rPr lang="en-US" dirty="0" err="1"/>
              <a:t>filestoimport</a:t>
            </a:r>
            <a:r>
              <a:rPr lang="en-US" dirty="0"/>
              <a:t>&gt; node contains an array of &lt;</a:t>
            </a:r>
            <a:r>
              <a:rPr lang="en-US" dirty="0" err="1"/>
              <a:t>configimportfile</a:t>
            </a:r>
            <a:r>
              <a:rPr lang="en-US" dirty="0"/>
              <a:t>&gt; and &lt;</a:t>
            </a:r>
            <a:r>
              <a:rPr lang="en-US" dirty="0" err="1"/>
              <a:t>zipimportdetails</a:t>
            </a:r>
            <a:r>
              <a:rPr lang="en-US" dirty="0"/>
              <a:t>&gt; nodes that are used to describe individual files and zip files, respectively, to be imported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87958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&lt;</a:t>
            </a:r>
            <a:r>
              <a:rPr lang="en-US" dirty="0" err="1"/>
              <a:t>filestoimport</a:t>
            </a:r>
            <a:r>
              <a:rPr lang="en-US" dirty="0"/>
              <a:t>&gt; node contains an array of &lt;</a:t>
            </a:r>
            <a:r>
              <a:rPr lang="en-US" dirty="0" err="1"/>
              <a:t>configimportfile</a:t>
            </a:r>
            <a:r>
              <a:rPr lang="en-US" dirty="0"/>
              <a:t>&gt; and &lt;</a:t>
            </a:r>
            <a:r>
              <a:rPr lang="en-US" dirty="0" err="1"/>
              <a:t>zipimportdetails</a:t>
            </a:r>
            <a:r>
              <a:rPr lang="en-US" dirty="0"/>
              <a:t>&gt; nodes that are used to describe individual files and zip files, respectively, to be imported.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82385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37354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65120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SolutionPackager</a:t>
            </a:r>
            <a:r>
              <a:rPr lang="en-US" dirty="0"/>
              <a:t> tool manifests a Microsoft </a:t>
            </a:r>
            <a:r>
              <a:rPr lang="en-US" dirty="0" err="1"/>
              <a:t>Dataverse</a:t>
            </a:r>
            <a:r>
              <a:rPr lang="en-US" dirty="0"/>
              <a:t> solution into a series of XML files. These XML files can be easily managed by a source control system. It's distributed as part of the NuGet package </a:t>
            </a:r>
            <a:r>
              <a:rPr lang="en-US" dirty="0" err="1"/>
              <a:t>Microsoft.CrmSdk.CoreTools</a:t>
            </a:r>
            <a:r>
              <a:rPr lang="en-US" dirty="0"/>
              <a:t> .</a:t>
            </a:r>
          </a:p>
          <a:p>
            <a:endParaRPr lang="en-US" dirty="0"/>
          </a:p>
          <a:p>
            <a:r>
              <a:rPr lang="en-US" dirty="0"/>
              <a:t>The </a:t>
            </a:r>
            <a:r>
              <a:rPr lang="en-US" dirty="0" err="1"/>
              <a:t>SolutionPackager</a:t>
            </a:r>
            <a:r>
              <a:rPr lang="en-US" dirty="0"/>
              <a:t> tool is an executable that you can use to conduct the following actions:</a:t>
            </a:r>
          </a:p>
          <a:p>
            <a:endParaRPr lang="en-US" dirty="0"/>
          </a:p>
          <a:p>
            <a:r>
              <a:rPr lang="en-US" dirty="0"/>
              <a:t>Extract: Extract solution .zip file to a folder</a:t>
            </a:r>
          </a:p>
          <a:p>
            <a:endParaRPr lang="en-US" dirty="0"/>
          </a:p>
          <a:p>
            <a:r>
              <a:rPr lang="en-US" dirty="0"/>
              <a:t>Pack: Pack a folder into a .zip file</a:t>
            </a:r>
          </a:p>
          <a:p>
            <a:endParaRPr lang="en-US" dirty="0"/>
          </a:p>
          <a:p>
            <a:r>
              <a:rPr lang="en-US" dirty="0"/>
              <a:t>It comes with different kinds of command-line arguments that you can use to do specific actions as part of your solution extract/pack operation. For in-depth details on how to use the </a:t>
            </a:r>
            <a:r>
              <a:rPr lang="en-US" dirty="0" err="1"/>
              <a:t>SolutionPackager</a:t>
            </a:r>
            <a:r>
              <a:rPr lang="en-US" dirty="0"/>
              <a:t> tool, see the </a:t>
            </a:r>
            <a:r>
              <a:rPr lang="en-US" dirty="0" err="1"/>
              <a:t>SolutionPackager</a:t>
            </a:r>
            <a:r>
              <a:rPr lang="en-US" dirty="0"/>
              <a:t> Tool  article on Microsoft Docs. Additionally, third-party tools are commonly used to simplify the process of extracting and/or packing solutions; these tools can be found on GitHub and NuGet.</a:t>
            </a:r>
          </a:p>
          <a:p>
            <a:endParaRPr lang="en-US" dirty="0"/>
          </a:p>
          <a:p>
            <a:r>
              <a:rPr lang="en-US" b="0" i="0" dirty="0">
                <a:solidFill>
                  <a:srgbClr val="171717"/>
                </a:solidFill>
                <a:effectLst/>
                <a:latin typeface="Segoe UI" panose="020B0502040204020203" pitchFamily="34" charset="0"/>
              </a:rPr>
              <a:t>The following command-line parameters are available for use with the </a:t>
            </a:r>
            <a:r>
              <a:rPr lang="en-US" b="0" i="0" dirty="0" err="1">
                <a:solidFill>
                  <a:srgbClr val="171717"/>
                </a:solidFill>
                <a:effectLst/>
                <a:latin typeface="Segoe UI" panose="020B0502040204020203" pitchFamily="34" charset="0"/>
              </a:rPr>
              <a:t>SolutionPackager</a:t>
            </a:r>
            <a:r>
              <a:rPr lang="en-US" b="0" i="0" dirty="0">
                <a:solidFill>
                  <a:srgbClr val="171717"/>
                </a:solidFill>
                <a:effectLst/>
                <a:latin typeface="Segoe UI" panose="020B0502040204020203" pitchFamily="34" charset="0"/>
              </a:rPr>
              <a:t> executable as it relates to extraction operations.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233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Sometimes it's necessary to manage items, such as web resources, that might require files within a solution to be mapped from their location in the solution zip file to their location in the Package directory. To accomplish this, you can use the /map argument to manage the mapping of these locations. For a detailed explanation on how to build an XML mapping document, see </a:t>
            </a:r>
            <a:r>
              <a:rPr lang="en-US" b="0" i="0" u="none" strike="noStrike" dirty="0">
                <a:solidFill>
                  <a:srgbClr val="171717"/>
                </a:solidFill>
                <a:effectLst/>
                <a:latin typeface="Segoe UI" panose="020B0502040204020203" pitchFamily="34" charset="0"/>
                <a:hlinkClick r:id="rId3"/>
              </a:rPr>
              <a:t>Use the /map Command Argument </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At a high level, you can perform three different types of mapping activities: folder, file-to-file, and file-to-path. For folder mapping, file paths that match the specified </a:t>
            </a:r>
            <a:r>
              <a:rPr lang="en-US" b="1" i="0" dirty="0">
                <a:solidFill>
                  <a:srgbClr val="171717"/>
                </a:solidFill>
                <a:effectLst/>
                <a:latin typeface="Segoe UI" panose="020B0502040204020203" pitchFamily="34" charset="0"/>
              </a:rPr>
              <a:t>map</a:t>
            </a:r>
            <a:r>
              <a:rPr lang="en-US" b="0" i="0" dirty="0">
                <a:solidFill>
                  <a:srgbClr val="171717"/>
                </a:solidFill>
                <a:effectLst/>
                <a:latin typeface="Segoe UI" panose="020B0502040204020203" pitchFamily="34" charset="0"/>
              </a:rPr>
              <a:t> folder will be switched to the destination folder name that is specified in the </a:t>
            </a:r>
            <a:r>
              <a:rPr lang="en-US" b="1" i="0" dirty="0">
                <a:solidFill>
                  <a:srgbClr val="171717"/>
                </a:solidFill>
                <a:effectLst/>
                <a:latin typeface="Segoe UI" panose="020B0502040204020203" pitchFamily="34" charset="0"/>
              </a:rPr>
              <a:t>to</a:t>
            </a:r>
            <a:r>
              <a:rPr lang="en-US" b="0" i="0" dirty="0">
                <a:solidFill>
                  <a:srgbClr val="171717"/>
                </a:solidFill>
                <a:effectLst/>
                <a:latin typeface="Segoe UI" panose="020B0502040204020203" pitchFamily="34" charset="0"/>
              </a:rPr>
              <a:t> parameter. For file-to-file mapping, any file matching the </a:t>
            </a:r>
            <a:r>
              <a:rPr lang="en-US" b="1" i="0" dirty="0">
                <a:solidFill>
                  <a:srgbClr val="171717"/>
                </a:solidFill>
                <a:effectLst/>
                <a:latin typeface="Segoe UI" panose="020B0502040204020203" pitchFamily="34" charset="0"/>
              </a:rPr>
              <a:t>map</a:t>
            </a:r>
            <a:r>
              <a:rPr lang="en-US" b="0" i="0" dirty="0">
                <a:solidFill>
                  <a:srgbClr val="171717"/>
                </a:solidFill>
                <a:effectLst/>
                <a:latin typeface="Segoe UI" panose="020B0502040204020203" pitchFamily="34" charset="0"/>
              </a:rPr>
              <a:t> parameter will be read from the name and path that are specified in the </a:t>
            </a:r>
            <a:r>
              <a:rPr lang="en-US" b="1" i="0" dirty="0">
                <a:solidFill>
                  <a:srgbClr val="171717"/>
                </a:solidFill>
                <a:effectLst/>
                <a:latin typeface="Segoe UI" panose="020B0502040204020203" pitchFamily="34" charset="0"/>
              </a:rPr>
              <a:t>to</a:t>
            </a:r>
            <a:r>
              <a:rPr lang="en-US" b="0" i="0" dirty="0">
                <a:solidFill>
                  <a:srgbClr val="171717"/>
                </a:solidFill>
                <a:effectLst/>
                <a:latin typeface="Segoe UI" panose="020B0502040204020203" pitchFamily="34" charset="0"/>
              </a:rPr>
              <a:t> parameter. For file-to-path mapping, any file matching the </a:t>
            </a:r>
            <a:r>
              <a:rPr lang="en-US" b="1" i="0" dirty="0">
                <a:solidFill>
                  <a:srgbClr val="171717"/>
                </a:solidFill>
                <a:effectLst/>
                <a:latin typeface="Segoe UI" panose="020B0502040204020203" pitchFamily="34" charset="0"/>
              </a:rPr>
              <a:t>map</a:t>
            </a:r>
            <a:r>
              <a:rPr lang="en-US" b="0" i="0" dirty="0">
                <a:solidFill>
                  <a:srgbClr val="171717"/>
                </a:solidFill>
                <a:effectLst/>
                <a:latin typeface="Segoe UI" panose="020B0502040204020203" pitchFamily="34" charset="0"/>
              </a:rPr>
              <a:t> parameter is read from the path that is specified in the </a:t>
            </a:r>
            <a:r>
              <a:rPr lang="en-US" b="1" i="0" dirty="0">
                <a:solidFill>
                  <a:srgbClr val="171717"/>
                </a:solidFill>
                <a:effectLst/>
                <a:latin typeface="Segoe UI" panose="020B0502040204020203" pitchFamily="34" charset="0"/>
              </a:rPr>
              <a:t>to</a:t>
            </a:r>
            <a:r>
              <a:rPr lang="en-US" b="0" i="0" dirty="0">
                <a:solidFill>
                  <a:srgbClr val="171717"/>
                </a:solidFill>
                <a:effectLst/>
                <a:latin typeface="Segoe UI" panose="020B0502040204020203" pitchFamily="34" charset="0"/>
              </a:rPr>
              <a:t> parameter.</a:t>
            </a:r>
          </a:p>
          <a:p>
            <a:pPr algn="l"/>
            <a:r>
              <a:rPr lang="en-US" b="0" i="0" dirty="0">
                <a:solidFill>
                  <a:srgbClr val="171717"/>
                </a:solidFill>
                <a:effectLst/>
                <a:latin typeface="Segoe UI" panose="020B0502040204020203" pitchFamily="34" charset="0"/>
              </a:rPr>
              <a:t>The following is a sample mapping: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2804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https://docs.microsoft.com/en-us/learn/modules/use-developer-tools-extend/4-exercise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1888337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Various supported methods exist for extending a model-driven PowerApp. The word </a:t>
            </a:r>
            <a:r>
              <a:rPr i="1"/>
              <a:t>supported</a:t>
            </a:r>
            <a:r>
              <a:t> refers to elements that Microsoft has documented as being an approved method for extending business apps and creating client applications that connect to Common Data Service.</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Client-side scripting is one of the ways to apply custom business process logic for displaying data in a model-driven PowerApp. However, business rules are the preferred method and client script should only be used as a last resort. For more details on client scripting, refer to the Extend the user experience of a model-driven PowerApp learning path.</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use HTML web resources to build custom UI components within a model-driven PowerApp. The preferred method is to use the Power Apps component framework to achieve this objective.</a:t>
            </a:r>
          </a:p>
          <a:p>
            <a:endParaRPr/>
          </a:p>
          <a:p>
            <a:pPr>
              <a:spcBef>
                <a:spcPct val="43750"/>
              </a:spcBef>
              <a:spcAft>
                <a:spcPct val="43750"/>
              </a:spcAft>
            </a:pPr>
            <a:r>
              <a:t>For more details on building HTML web resources, refer to the Extend the user experience of a model-driven PowerApp learning path.</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You can also extend the Common Data Service platform through other mechanisms such as writing plug-ins or custom workflow activities. For more details on how to develop these types of extensions, see the Extend the Common Data Service platform learning path.</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Scenarios might occur where you want to use code to automate the customization of a model-driven app's interface. This could be an approach in certain Azure DevOps or deployment scenarios; however, it is highly uncommon. If you want to view and/or manipulate configuration at this level, we recommend that you use the Solution Packager tool. This tool extracts configuration items into their own XML files and helps make it easier to manage.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All entity forms are stored in a SystemForm entity. When exporting a solution, you can view the FormXml within the form's definition. For more details, see </a:t>
            </a:r>
            <a:r>
              <a:rPr>
                <a:hlinkClick r:id="rId3"/>
              </a:rPr>
              <a:t>Customize entity forms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Entity views are stored in a SavedQuery entity and can be created programmatically. You can also define them as XML and import them with an unmanaged solution. Personal views are stored in the UserQuery entity and are owned by individual users. View queries are persisted by using the Common Data Service's standard query language, FetchXML. For more details on FetchXML, see </a:t>
            </a:r>
            <a:r>
              <a:rPr>
                <a:hlinkClick r:id="rId3"/>
              </a:rPr>
              <a:t>Use FetchXML to construct a query</a:t>
            </a:r>
            <a:r>
              <a:t>.</a:t>
            </a:r>
          </a:p>
          <a:p>
            <a:endParaRPr/>
          </a:p>
          <a:p>
            <a:pPr>
              <a:spcBef>
                <a:spcPct val="43750"/>
              </a:spcBef>
              <a:spcAft>
                <a:spcPct val="43750"/>
              </a:spcAft>
            </a:pPr>
            <a:r>
              <a:t>For more details on customizing entity views, see </a:t>
            </a:r>
            <a:r>
              <a:rPr>
                <a:hlinkClick r:id="rId4"/>
              </a:rPr>
              <a:t>Customize entity views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47EB5B4-286B-49E5-846B-DE4D07887630}"/>
              </a:ext>
            </a:extLst>
          </p:cNvPr>
          <p:cNvSpPr>
            <a:spLocks noGrp="1"/>
          </p:cNvSpPr>
          <p:nvPr>
            <p:ph type="body" idx="1"/>
          </p:nvPr>
        </p:nvSpPr>
        <p:spPr/>
        <p:txBody>
          <a:bodyPr/>
          <a:lstStyle/>
          <a:p>
            <a:pPr>
              <a:spcBef>
                <a:spcPct val="43750"/>
              </a:spcBef>
              <a:spcAft>
                <a:spcPct val="43750"/>
              </a:spcAft>
            </a:pPr>
            <a:r>
              <a:rPr lang="en-US" dirty="0"/>
              <a:t>The Microsoft Power Platform encompasses the entire suite of Microsoft's business application products. It includes three main components: Power BI, Power Automate, and Power Apps. Each component is designed to interact with the others to achieve business objectives, be it analytics, process automation, or building data-driven productivity applications. Developers are able to take advantage of the Power Platform as a low-code framework to build robust applications and extend upon each with custom code whenever the existing framework doesn't support the desired functionality. This approach to low-code development is a transformative way to quickly achieve application development objectives within an organization.</a:t>
            </a:r>
          </a:p>
          <a:p>
            <a:endParaRPr lang="en-US" dirty="0"/>
          </a:p>
          <a:p>
            <a:pPr>
              <a:spcBef>
                <a:spcPct val="43750"/>
              </a:spcBef>
              <a:spcAft>
                <a:spcPct val="43750"/>
              </a:spcAft>
            </a:pPr>
            <a:r>
              <a:rPr lang="en-US" dirty="0"/>
              <a:t>While future units of this module will mainly be focused on Power Apps, it is important for you to know the capabilities of Power BI and Power Automate in the context of our ecosystem because they play a relevant role to building model-driven Power Apps.</a:t>
            </a:r>
          </a:p>
          <a:p>
            <a:endParaRPr lang="en-US" dirty="0"/>
          </a:p>
          <a:p>
            <a:r>
              <a:rPr lang="en-US" dirty="0"/>
              <a:t>Common Data Service is a composite set of capabilities that can be used to build robust business applications. These capabilities include a cloud-scale entity framework and data store, business rules, workflows, dynamically-calculated fields, and many other capabilities. Common Data Service drives model-driven Power Apps, the primary focus in this learning path. </a:t>
            </a:r>
          </a:p>
          <a:p>
            <a:endParaRPr lang="en-US" dirty="0"/>
          </a:p>
          <a:p>
            <a:r>
              <a:rPr lang="en-US" dirty="0"/>
              <a:t>The Common Data Model is an open-sourced standard definition of entities that represent commonly used concepts and activities. When built in conjunction with a Common Data Service application, a core set of entities are provided upon which application builders can add their own custom entities to support specific business scenarios.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To better understand how to extend Common Data Service, it is valuable to learn about its underlying architecture. Because Common Data Service is a software-as-a-service (SaaS) platform, most of these details, such as underlying data storage, are successfully abstracted from developers so they can focus on other tasks such as building custom business logic and integrating with other applications. The following graphic illustrates these underlying components, and the highlighted sections provide a summary of key areas upon which model-driven PowerApp developers should focus.</a:t>
            </a:r>
          </a:p>
          <a:p>
            <a:endParaRPr/>
          </a:p>
          <a:p>
            <a:pPr>
              <a:spcBef>
                <a:spcPct val="43750"/>
              </a:spcBef>
              <a:spcAft>
                <a:spcPct val="43750"/>
              </a:spcAft>
            </a:pPr>
            <a:r>
              <a:t>[!NOTE] This unit is only intended to be a high-level view of the Common Data Service architecture. For more in-depth analysis of Common Data Service, refer to the </a:t>
            </a:r>
            <a:r>
              <a:rPr>
                <a:hlinkClick r:id="rId3"/>
              </a:rPr>
              <a:t>Common Data Service Developer Guide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At its root, Common Data Service contains two core data models: metadata and application data. Additionally, Common Data Service provides a metadata-driven architecture to provide flexibility for users to create custom entities and extend existing entities. By using this approach, you can then transport your customizations across environments by means of a declarative solution that you can maintain as zip files or extract into XML files when you are using Microsoft's Solution Packager. Solution Packager is the preferred tool to compress and extract a solution file so you can check it into a source control repository. For more details, see </a:t>
            </a:r>
            <a:r>
              <a:rPr>
                <a:hlinkClick r:id="rId3"/>
              </a:rPr>
              <a:t>Use the Solution Packager tool to compress and extract a solution file</a:t>
            </a:r>
            <a:r>
              <a:t>.</a:t>
            </a:r>
          </a:p>
          <a:p>
            <a:endParaRPr/>
          </a:p>
          <a:p>
            <a:pPr>
              <a:spcBef>
                <a:spcPct val="43750"/>
              </a:spcBef>
              <a:spcAft>
                <a:spcPct val="43750"/>
              </a:spcAft>
            </a:pPr>
            <a:r>
              <a:t>When you create a custom entity, metadata about that entity, its attributes and relationships to other entities, and user interface components (such as forms and views) are stored as metadata in the system.</a:t>
            </a:r>
          </a:p>
          <a:p>
            <a:endParaRPr/>
          </a:p>
          <a:p>
            <a:pPr>
              <a:spcBef>
                <a:spcPct val="43750"/>
              </a:spcBef>
              <a:spcAft>
                <a:spcPct val="43750"/>
              </a:spcAft>
            </a:pPr>
            <a:r>
              <a:t>Common Data Service also exposes an OData V4 RESTful endpoint, known as the Web API, which can be used to view and manipulate metadata within a Common Data Service instance. One common mechanism for browsing your solution's metadata is the Metadata Browser. Microsoft provides this browser as a solution that you can install into your app. While the current links are found under </a:t>
            </a:r>
            <a:r>
              <a:rPr>
                <a:hlinkClick r:id="rId4"/>
              </a:rPr>
              <a:t>Dynamics 365 Customer Engagement apps developer documentation</a:t>
            </a:r>
            <a:r>
              <a:t>, under Microsoft Docs, this tool can be installed into any model-driven PowerApp that is built on Common Data Service. In addition, XrmToolbox has a </a:t>
            </a:r>
            <a:r>
              <a:rPr>
                <a:hlinkClick r:id="rId5"/>
              </a:rPr>
              <a:t>community metadata browser tool</a:t>
            </a:r>
            <a:r>
              <a:t> available.</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Plug-ins are managed code classes that are registered to run when specific events occur. When the event occurs, it passes through a plug-in pipeline that consists of three stages: PreValidation, PreOperation, and PostOperation. When registering a plug-in, you must choose which stage in which your code should run. The stage that you should choose depends on the purpose of the extension. You don't need to apply all your business logic within a single step.</a:t>
            </a:r>
          </a:p>
          <a:p>
            <a:endParaRPr/>
          </a:p>
          <a:p>
            <a:pPr>
              <a:spcBef>
                <a:spcPct val="43750"/>
              </a:spcBef>
              <a:spcAft>
                <a:spcPct val="43750"/>
              </a:spcAft>
            </a:pPr>
            <a:r>
              <a:t>Plug-ins can also be configured to run either synchronously or asynchronously. Synchronous plug-ins run immediately according to the stage and run order, and the entire operation will wait until they complete. Asynchronous plug-ins are run through a system job after the operation completes and can only be registered for the PostOperation stage.</a:t>
            </a:r>
          </a:p>
          <a:p>
            <a:endParaRPr/>
          </a:p>
          <a:p>
            <a:pPr>
              <a:spcBef>
                <a:spcPct val="43750"/>
              </a:spcBef>
              <a:spcAft>
                <a:spcPct val="43750"/>
              </a:spcAft>
            </a:pPr>
            <a:r>
              <a:t>Plug-ins can also be developed and registered as custom workflow activities. Custom workflow activities is a tool that allows developers to produce reusable components that can be used by an administrator to perform actions not provided by the out-of-the-box workflow editor.</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Web services provide a programmatic interface for applications and services to access business data, organization information, and metadata that is stored in Common Data Service. The main service to access business data is called the Organization Service. Two protocols are available for application code to access this service, each with its own web endpoint: ODATA and SOAP. A RESTful Web API provides access to the ODATA V4 protocol of the web service, while an SDK provides a library of classes and methods to access the SOAP endpoint. The Web API is the more modern and preferred endpoint for new application code, while the SOAP endpoint is more for legacy applications and plug-in and/or custom workflow activity development. Both the Web API and the SOAP endpoints are functionally equivalent, except that the SOAP endpoint must be used for the development of plug-ins and custom workflow activities.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As a best practice, you should approach customizing a model-driven PowerApp from the perspective that writing code is a last-resort method for achieving desired business application functionality. Quality areas such as maintainability, upgradability, stability, and performance should be considered when you are determining what is the best approach for a given scenario.</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At some point, business rules are not able to achieve certain objectives, or maybe the complexity that the rules impose cause developers to prefer writing the logic in client script. One scenario might be if you have a complex "if/then/else" situation that would be better achieved in a </a:t>
            </a:r>
            <a:r>
              <a:rPr i="1"/>
              <a:t>switch</a:t>
            </a:r>
            <a:r>
              <a:t> statement, or if you are dealing with dynamic values that aren't readily accessible by a business rule. For more practical scenarios on when client script is still a preferred and/or required method, refer to the client scripting modules of the Extend the user experience of a model-driven PowerApp learning path. For example, form notifications and filtering out option set values are not available through business rules.</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spcBef>
                <a:spcPct val="43750"/>
              </a:spcBef>
              <a:spcAft>
                <a:spcPct val="43750"/>
              </a:spcAft>
            </a:pPr>
            <a:r>
              <a:rPr dirty="0"/>
              <a:t>In a similar manner as business rules versus client script, certain circumstances might occur upon which limitations might exist that require us to develop plug-ins to accomplish certain activities.</a:t>
            </a:r>
          </a:p>
          <a:p>
            <a:endParaRPr dirty="0"/>
          </a:p>
          <a:p>
            <a:pPr>
              <a:spcBef>
                <a:spcPct val="43750"/>
              </a:spcBef>
              <a:spcAft>
                <a:spcPct val="43750"/>
              </a:spcAft>
            </a:pPr>
            <a:r>
              <a:rPr dirty="0"/>
              <a:t>The following table can help you determine when it might be better to use a workflow rather than a plug-in or client script.</a:t>
            </a:r>
          </a:p>
          <a:p>
            <a:endParaRPr dirty="0"/>
          </a:p>
          <a:p>
            <a:r>
              <a:rPr dirty="0"/>
              <a:t> Workflow Plug-in Client Script </a:t>
            </a:r>
          </a:p>
          <a:p>
            <a:endParaRPr dirty="0"/>
          </a:p>
          <a:p>
            <a:r>
              <a:rPr b="1" dirty="0"/>
              <a:t>Synchronous</a:t>
            </a:r>
          </a:p>
          <a:p>
            <a:endParaRPr b="1" dirty="0"/>
          </a:p>
          <a:p>
            <a:r>
              <a:rPr dirty="0"/>
              <a:t>Either</a:t>
            </a:r>
          </a:p>
          <a:p>
            <a:endParaRPr dirty="0"/>
          </a:p>
          <a:p>
            <a:r>
              <a:rPr dirty="0"/>
              <a:t>Either</a:t>
            </a:r>
          </a:p>
          <a:p>
            <a:endParaRPr dirty="0"/>
          </a:p>
          <a:p>
            <a:r>
              <a:rPr dirty="0"/>
              <a:t>Synchronous</a:t>
            </a:r>
          </a:p>
          <a:p>
            <a:endParaRPr dirty="0"/>
          </a:p>
          <a:p>
            <a:r>
              <a:rPr b="1" dirty="0"/>
              <a:t>Access External Data</a:t>
            </a:r>
          </a:p>
          <a:p>
            <a:endParaRPr b="1" dirty="0"/>
          </a:p>
          <a:p>
            <a:r>
              <a:rPr dirty="0"/>
              <a:t>No</a:t>
            </a:r>
          </a:p>
          <a:p>
            <a:endParaRPr dirty="0"/>
          </a:p>
          <a:p>
            <a:r>
              <a:rPr dirty="0"/>
              <a:t>Yes</a:t>
            </a:r>
          </a:p>
          <a:p>
            <a:endParaRPr dirty="0"/>
          </a:p>
          <a:p>
            <a:r>
              <a:rPr dirty="0"/>
              <a:t>Yes (with limitations)</a:t>
            </a:r>
          </a:p>
          <a:p>
            <a:endParaRPr dirty="0"/>
          </a:p>
          <a:p>
            <a:r>
              <a:rPr b="1" dirty="0"/>
              <a:t>Maintenance</a:t>
            </a:r>
          </a:p>
          <a:p>
            <a:endParaRPr b="1" dirty="0"/>
          </a:p>
          <a:p>
            <a:r>
              <a:rPr dirty="0"/>
              <a:t>Business Users</a:t>
            </a:r>
          </a:p>
          <a:p>
            <a:endParaRPr dirty="0"/>
          </a:p>
          <a:p>
            <a:r>
              <a:rPr dirty="0"/>
              <a:t>Developers</a:t>
            </a:r>
          </a:p>
          <a:p>
            <a:endParaRPr dirty="0"/>
          </a:p>
          <a:p>
            <a:r>
              <a:rPr dirty="0"/>
              <a:t>Developers</a:t>
            </a:r>
          </a:p>
          <a:p>
            <a:endParaRPr dirty="0"/>
          </a:p>
          <a:p>
            <a:r>
              <a:rPr b="1" dirty="0"/>
              <a:t>Can Run As</a:t>
            </a:r>
          </a:p>
          <a:p>
            <a:endParaRPr b="1" dirty="0"/>
          </a:p>
          <a:p>
            <a:r>
              <a:rPr dirty="0"/>
              <a:t>User</a:t>
            </a:r>
          </a:p>
          <a:p>
            <a:endParaRPr dirty="0"/>
          </a:p>
          <a:p>
            <a:r>
              <a:rPr dirty="0"/>
              <a:t>Any licensed user, or current user</a:t>
            </a:r>
          </a:p>
          <a:p>
            <a:endParaRPr dirty="0"/>
          </a:p>
          <a:p>
            <a:r>
              <a:rPr dirty="0"/>
              <a:t>User</a:t>
            </a:r>
          </a:p>
          <a:p>
            <a:endParaRPr dirty="0"/>
          </a:p>
          <a:p>
            <a:r>
              <a:rPr b="1" dirty="0"/>
              <a:t>Can Run On Demand</a:t>
            </a:r>
          </a:p>
          <a:p>
            <a:endParaRPr b="1" dirty="0"/>
          </a:p>
          <a:p>
            <a:r>
              <a:rPr dirty="0"/>
              <a:t>Yes</a:t>
            </a:r>
          </a:p>
          <a:p>
            <a:endParaRPr dirty="0"/>
          </a:p>
          <a:p>
            <a:r>
              <a:rPr dirty="0"/>
              <a:t>No</a:t>
            </a:r>
          </a:p>
          <a:p>
            <a:endParaRPr dirty="0"/>
          </a:p>
          <a:p>
            <a:r>
              <a:rPr dirty="0"/>
              <a:t>No</a:t>
            </a:r>
          </a:p>
          <a:p>
            <a:endParaRPr dirty="0"/>
          </a:p>
          <a:p>
            <a:r>
              <a:rPr b="1" dirty="0"/>
              <a:t>Can Nest Child Processes</a:t>
            </a:r>
          </a:p>
          <a:p>
            <a:endParaRPr b="1" dirty="0"/>
          </a:p>
          <a:p>
            <a:r>
              <a:rPr dirty="0"/>
              <a:t>Yes</a:t>
            </a:r>
          </a:p>
          <a:p>
            <a:endParaRPr dirty="0"/>
          </a:p>
          <a:p>
            <a:r>
              <a:rPr dirty="0"/>
              <a:t>Yes</a:t>
            </a:r>
          </a:p>
          <a:p>
            <a:endParaRPr dirty="0"/>
          </a:p>
          <a:p>
            <a:r>
              <a:rPr dirty="0"/>
              <a:t>No</a:t>
            </a:r>
          </a:p>
          <a:p>
            <a:endParaRPr dirty="0"/>
          </a:p>
          <a:p>
            <a:r>
              <a:rPr b="1" dirty="0"/>
              <a:t>Execution Stage</a:t>
            </a:r>
          </a:p>
          <a:p>
            <a:endParaRPr b="1" dirty="0"/>
          </a:p>
          <a:p>
            <a:r>
              <a:rPr dirty="0"/>
              <a:t>Before/After</a:t>
            </a:r>
          </a:p>
          <a:p>
            <a:endParaRPr dirty="0"/>
          </a:p>
          <a:p>
            <a:r>
              <a:rPr dirty="0"/>
              <a:t>Before/After</a:t>
            </a:r>
          </a:p>
          <a:p>
            <a:endParaRPr dirty="0"/>
          </a:p>
          <a:p>
            <a:r>
              <a:rPr dirty="0"/>
              <a:t>Before/After</a:t>
            </a:r>
          </a:p>
          <a:p>
            <a:endParaRPr dirty="0"/>
          </a:p>
          <a:p>
            <a:r>
              <a:rPr b="1" dirty="0"/>
              <a:t>Triggers</a:t>
            </a:r>
          </a:p>
          <a:p>
            <a:endParaRPr b="1" dirty="0"/>
          </a:p>
          <a:p>
            <a:r>
              <a:rPr dirty="0"/>
              <a:t>Create, Field Change, Status Change, Assign to Owner, On Demand</a:t>
            </a:r>
          </a:p>
          <a:p>
            <a:endParaRPr dirty="0"/>
          </a:p>
          <a:p>
            <a:r>
              <a:rPr dirty="0"/>
              <a:t>Create, Field Change, Status Change, Assign to Owner, Delete, along with many other specialized triggers</a:t>
            </a:r>
          </a:p>
          <a:p>
            <a:endParaRPr dirty="0"/>
          </a:p>
          <a:p>
            <a:r>
              <a:rPr dirty="0"/>
              <a:t>Field Change or Form Load</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exercise in student handbook and discuss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26818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C232A0C-B836-4E72-A5B5-6BD6F690477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Common Data Service is the newest generation of a longstanding application platform that is built by Microsoft and based on the proven Dynamics 365 Customer Engagement apps platform. The extensibility model is robust and can be used to build a wealth of low-code application solutions.</a:t>
            </a:r>
          </a:p>
          <a:p>
            <a:endParaRPr lang="en-US" dirty="0"/>
          </a:p>
          <a:p>
            <a:pPr>
              <a:spcBef>
                <a:spcPct val="43750"/>
              </a:spcBef>
              <a:spcAft>
                <a:spcPct val="43750"/>
              </a:spcAft>
            </a:pPr>
            <a:r>
              <a:rPr lang="en-US" dirty="0"/>
              <a:t>Common Data Service comes with a unified set of features that enable you to create business-focused definitions of your organization's data and business processes within a variety of applications. Because data and metadata are both stored in the cloud, applications are simple to manage and administer. Additionally, a built-in security model allows you to control access to entities and functionality for different sets of users within your organization.</a:t>
            </a:r>
          </a:p>
          <a:p>
            <a:endParaRPr lang="en-US" dirty="0"/>
          </a:p>
          <a:p>
            <a:pPr>
              <a:spcBef>
                <a:spcPct val="43750"/>
              </a:spcBef>
              <a:spcAft>
                <a:spcPct val="43750"/>
              </a:spcAft>
            </a:pPr>
            <a:r>
              <a:rPr lang="en-US" dirty="0"/>
              <a:t>Microsoft has already built several first-party applications on Common Data Service, including Dynamics 365 for Sales, Service, and Talent. By building all apps on top of the same Common Data Service platform, you can interact with data that is constructed by other applications within Common Data Service.</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B95E713-7307-4A97-A3BD-DD6CF4C25F4F}"/>
              </a:ext>
            </a:extLst>
          </p:cNvPr>
          <p:cNvSpPr>
            <a:spLocks noGrp="1"/>
          </p:cNvSpPr>
          <p:nvPr>
            <p:ph type="body" idx="1"/>
          </p:nvPr>
        </p:nvSpPr>
        <p:spPr/>
        <p:txBody>
          <a:bodyPr/>
          <a:lstStyle/>
          <a:p>
            <a:pPr>
              <a:spcBef>
                <a:spcPct val="43750"/>
              </a:spcBef>
              <a:spcAft>
                <a:spcPct val="43750"/>
              </a:spcAft>
            </a:pPr>
            <a:r>
              <a:rPr lang="en-US" dirty="0"/>
              <a:t>As a </a:t>
            </a:r>
            <a:r>
              <a:rPr lang="en-US" dirty="0" err="1"/>
              <a:t>PowerApp</a:t>
            </a:r>
            <a:r>
              <a:rPr lang="en-US" dirty="0"/>
              <a:t> developer, you need to understand the gaps that exist between what can be accomplished through configuration versus code. Sometimes, existing features might not provide the functionality needed to meet a requirement, and Common Data Service provides a variety of points where developers can extend the common functionality by using code.</a:t>
            </a:r>
          </a:p>
          <a:p>
            <a:endParaRPr lang="en-US" dirty="0"/>
          </a:p>
          <a:p>
            <a:pPr>
              <a:spcBef>
                <a:spcPct val="43750"/>
              </a:spcBef>
              <a:spcAft>
                <a:spcPct val="43750"/>
              </a:spcAft>
            </a:pPr>
            <a:r>
              <a:rPr lang="en-US" dirty="0"/>
              <a:t>To identify gaps where features don't already exist, it's crucial that all Power Apps developers familiarize themselves with the capabilities of Common Data Service.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D85A56-37D4-4EF6-B5B6-41E541F481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any code-customization activities are referred to as "extending" a model-driven application. Therefore, if you notice terms like extensibility, it generally means code in terms of model-driven </a:t>
            </a:r>
            <a:r>
              <a:rPr lang="en-US" dirty="0" err="1"/>
              <a:t>PowerApp</a:t>
            </a:r>
            <a:r>
              <a:rPr lang="en-US" dirty="0"/>
              <a:t> development. Within the extensibility model, activities are grouped into two broader buckets: extending the user experience and extending the Common Data Service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spcBef>
                <a:spcPct val="43750"/>
              </a:spcBef>
              <a:spcAft>
                <a:spcPct val="43750"/>
              </a:spcAft>
            </a:pPr>
            <a:r>
              <a:rPr lang="en-US" dirty="0"/>
              <a:t>To extend the user experience of a model-driven </a:t>
            </a:r>
            <a:r>
              <a:rPr lang="en-US" dirty="0" err="1"/>
              <a:t>PowerApp</a:t>
            </a:r>
            <a:r>
              <a:rPr lang="en-US" dirty="0"/>
              <a:t>, you can use web resources. Model-driven Power Apps expose a JavaScript client API that allows you to interact with application pages.</a:t>
            </a:r>
          </a:p>
          <a:p>
            <a:endParaRPr lang="en-US" dirty="0"/>
          </a:p>
          <a:p>
            <a:pPr>
              <a:spcBef>
                <a:spcPct val="43750"/>
              </a:spcBef>
              <a:spcAft>
                <a:spcPct val="43750"/>
              </a:spcAft>
            </a:pPr>
            <a:r>
              <a:rPr lang="en-US" dirty="0"/>
              <a:t>Because TypeScript, which compiles down to JavaScript, is a recommended tooling to use in many scripting scenarios, both languages are generalized into the term of "client script." With client script, you can configure form event handlers in the same way that you would an HTML form element. You can also call script functions from within a command bar (ribbon) and can consume client script web resources from within HTML web resources.</a:t>
            </a:r>
          </a:p>
          <a:p>
            <a:endParaRPr lang="en-US" dirty="0"/>
          </a:p>
          <a:p>
            <a:pPr>
              <a:spcBef>
                <a:spcPct val="43750"/>
              </a:spcBef>
              <a:spcAft>
                <a:spcPct val="43750"/>
              </a:spcAft>
            </a:pPr>
            <a:r>
              <a:rPr lang="en-US" dirty="0"/>
              <a:t>HTML web resources are used to display custom presentation logic within a form when more advanced requirements exist that can't be achieved by using the standard out-of-the-box 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spcBef>
                <a:spcPct val="43750"/>
              </a:spcBef>
              <a:spcAft>
                <a:spcPct val="43750"/>
              </a:spcAft>
            </a:pPr>
            <a:r>
              <a:rPr lang="en-US" dirty="0"/>
              <a:t>Extending the Common Data Service platform is required whenever some level of automation needs to occur that existing features do not exist to support the current activities. These types of extensibility points run as server-side code through an asset called a plug-in. Power Automate and other options enable asynchronous automation and logic, but they haven't been able to do everything that plug-ins currently do in terms of synchronous rules. When requirements for synchronous operations exist within a model-driven application, plug-ins are still required.</a:t>
            </a:r>
          </a:p>
          <a:p>
            <a:endParaRPr lang="en-US" dirty="0"/>
          </a:p>
          <a:p>
            <a:pPr>
              <a:spcBef>
                <a:spcPct val="43750"/>
              </a:spcBef>
              <a:spcAft>
                <a:spcPct val="43750"/>
              </a:spcAft>
            </a:pPr>
            <a:r>
              <a:rPr lang="en-US" dirty="0"/>
              <a:t>Plug-in development is an essential skill and one of the most common tasks that is required of a </a:t>
            </a:r>
            <a:r>
              <a:rPr lang="en-US" dirty="0" err="1"/>
              <a:t>PowerApp</a:t>
            </a:r>
            <a:r>
              <a:rPr lang="en-US" dirty="0"/>
              <a:t> developer.</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B7FDD8-1D1A-4DB7-9824-80A77B5843F3}"/>
              </a:ext>
            </a:extLst>
          </p:cNvPr>
          <p:cNvSpPr>
            <a:spLocks noGrp="1"/>
          </p:cNvSpPr>
          <p:nvPr>
            <p:ph type="body" idx="1"/>
          </p:nvPr>
        </p:nvSpPr>
        <p:spPr/>
        <p:txBody>
          <a:bodyPr/>
          <a:lstStyle/>
          <a:p>
            <a:pPr>
              <a:spcBef>
                <a:spcPct val="43750"/>
              </a:spcBef>
              <a:spcAft>
                <a:spcPct val="43750"/>
              </a:spcAft>
            </a:pPr>
            <a:r>
              <a:rPr lang="en-US" dirty="0"/>
              <a:t>In support of Microsoft's Open Data Initiative, we now have a Common Data Model comprised of an extensible collection of schemas representing common business concepts. By using a common schema across all business applications such as Contacts, Leads, Accounts, or Products, data interoperability is greatly simplified.</a:t>
            </a:r>
          </a:p>
          <a:p>
            <a:endParaRPr lang="en-US" dirty="0"/>
          </a:p>
          <a:p>
            <a:pPr>
              <a:spcBef>
                <a:spcPct val="43750"/>
              </a:spcBef>
              <a:spcAft>
                <a:spcPct val="43750"/>
              </a:spcAft>
            </a:pPr>
            <a:r>
              <a:rPr lang="en-US" dirty="0"/>
              <a:t>The following infographic effectively represents the provided current state of the base Common Data Model schemas. This is an evolving ecosystem, and numerous others will surface as time progresses.</a:t>
            </a:r>
          </a:p>
          <a:p>
            <a:endParaRPr lang="en-US" dirty="0"/>
          </a:p>
          <a:p>
            <a:pPr>
              <a:spcBef>
                <a:spcPct val="43750"/>
              </a:spcBef>
              <a:spcAft>
                <a:spcPct val="43750"/>
              </a:spcAft>
            </a:pPr>
            <a:r>
              <a:rPr lang="en-US" dirty="0"/>
              <a:t>The Common Data Model is maintained in </a:t>
            </a:r>
            <a:r>
              <a:rPr lang="en-US" dirty="0">
                <a:hlinkClick r:id="rId3"/>
              </a:rPr>
              <a:t>GitHub</a:t>
            </a:r>
            <a:r>
              <a:rPr lang="en-US" dirty="0"/>
              <a:t>. Schemas are maintained as json files. An entire entity reference can be found on </a:t>
            </a:r>
            <a:r>
              <a:rPr lang="en-US" dirty="0">
                <a:hlinkClick r:id="rId4"/>
              </a:rPr>
              <a:t>Microsoft Docs</a:t>
            </a:r>
            <a:r>
              <a:rPr lang="en-US" dirty="0"/>
              <a:t>. Microsoft also provides a </a:t>
            </a:r>
            <a:r>
              <a:rPr lang="en-US" dirty="0">
                <a:hlinkClick r:id="rId5"/>
              </a:rPr>
              <a:t>Visual Entity Navigator</a:t>
            </a:r>
            <a:r>
              <a:rPr lang="en-US" dirty="0"/>
              <a:t> that allows users to visually navigate Common Data Model entities.</a:t>
            </a:r>
          </a:p>
          <a:p>
            <a:endParaRPr lang="en-US" dirty="0"/>
          </a:p>
          <a:p>
            <a:pPr>
              <a:spcBef>
                <a:spcPct val="43750"/>
              </a:spcBef>
              <a:spcAft>
                <a:spcPct val="43750"/>
              </a:spcAft>
            </a:pPr>
            <a:r>
              <a:rPr lang="en-US" dirty="0"/>
              <a:t>When building against the Common Data Model, you need to understand the layering approach that is taken to building out your custom application's schema. At the base of a Common Data Model application resides a core schema that contains commonly used entities such as Account and Contact. From there, you can layer function or industry-specific models to further accelerate the development of your own custom application, after which you can build your own models. We recommend that if you have a common scenario upon which data reuse is valuable, you should join the Open Data Initiative and begin contributing to the Common Data Model as well.</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5000" lnSpcReduction="20000"/>
          </a:bodyPr>
          <a:lstStyle/>
          <a:p>
            <a:pPr algn="l"/>
            <a:r>
              <a:rPr lang="en-US" sz="3200" b="1" i="0" dirty="0">
                <a:solidFill>
                  <a:srgbClr val="30506E"/>
                </a:solidFill>
                <a:effectLst/>
                <a:latin typeface="Times New Roman" panose="02020603050405020304" pitchFamily="18" charset="0"/>
              </a:rPr>
              <a:t>Azure solutions overview</a:t>
            </a:r>
          </a:p>
          <a:p>
            <a:pPr algn="l"/>
            <a:r>
              <a:rPr lang="en-US" sz="3200" b="0" i="0" dirty="0">
                <a:solidFill>
                  <a:srgbClr val="000000"/>
                </a:solidFill>
                <a:effectLst/>
                <a:latin typeface="Times New Roman" panose="02020603050405020304" pitchFamily="18" charset="0"/>
              </a:rPr>
              <a:t>The Azure ecosystem provides a wealth of functionality and enables Power Apps developers to harness its capabilities through various extensibility points. This unit reviews a few Azure solutions in the context of how they play, or potentially play, a role in a model-driven </a:t>
            </a:r>
            <a:r>
              <a:rPr lang="en-US" sz="3200" b="0" i="0" dirty="0" err="1">
                <a:solidFill>
                  <a:srgbClr val="000000"/>
                </a:solidFill>
                <a:effectLst/>
                <a:latin typeface="Times New Roman" panose="02020603050405020304" pitchFamily="18" charset="0"/>
              </a:rPr>
              <a:t>PowerApp</a:t>
            </a:r>
            <a:r>
              <a:rPr lang="en-US" sz="3200" b="0" i="0" dirty="0">
                <a:solidFill>
                  <a:srgbClr val="000000"/>
                </a:solidFill>
                <a:effectLst/>
                <a:latin typeface="Times New Roman" panose="02020603050405020304" pitchFamily="18" charset="0"/>
              </a:rPr>
              <a:t>. Azure offers many other solutions; therefore, all </a:t>
            </a:r>
            <a:r>
              <a:rPr lang="en-US" sz="3200" b="0" i="0" dirty="0" err="1">
                <a:solidFill>
                  <a:srgbClr val="000000"/>
                </a:solidFill>
                <a:effectLst/>
                <a:latin typeface="Times New Roman" panose="02020603050405020304" pitchFamily="18" charset="0"/>
              </a:rPr>
              <a:t>PowerApp</a:t>
            </a:r>
            <a:r>
              <a:rPr lang="en-US" sz="3200" b="0" i="0" dirty="0">
                <a:solidFill>
                  <a:srgbClr val="000000"/>
                </a:solidFill>
                <a:effectLst/>
                <a:latin typeface="Times New Roman" panose="02020603050405020304" pitchFamily="18" charset="0"/>
              </a:rPr>
              <a:t> developers should familiarize themselves with all that Azure has to offer</a:t>
            </a:r>
          </a:p>
          <a:p>
            <a:pPr algn="l"/>
            <a:r>
              <a:rPr lang="en-US" sz="3200" b="1" i="0" dirty="0">
                <a:solidFill>
                  <a:srgbClr val="405E7B"/>
                </a:solidFill>
                <a:effectLst/>
                <a:latin typeface="Times New Roman" panose="02020603050405020304" pitchFamily="18" charset="0"/>
              </a:rPr>
              <a:t>Cognitive Services</a:t>
            </a:r>
          </a:p>
          <a:p>
            <a:pPr algn="l"/>
            <a:r>
              <a:rPr lang="en-US" sz="3200" b="0" i="0" dirty="0">
                <a:solidFill>
                  <a:srgbClr val="000000"/>
                </a:solidFill>
                <a:effectLst/>
                <a:latin typeface="Times New Roman" panose="02020603050405020304" pitchFamily="18" charset="0"/>
              </a:rPr>
              <a:t>Azure Cognitive Services includes APIs, SDKs, and services that are available to help developers add cognitive features to their applications. The Power Platform's extensibility framework makes it possible for users to incorporate these features into a </a:t>
            </a:r>
            <a:r>
              <a:rPr lang="en-US" sz="3200" b="0" i="0" dirty="0" err="1">
                <a:solidFill>
                  <a:srgbClr val="000000"/>
                </a:solidFill>
                <a:effectLst/>
                <a:latin typeface="Times New Roman" panose="02020603050405020304" pitchFamily="18" charset="0"/>
              </a:rPr>
              <a:t>PowerApp</a:t>
            </a:r>
            <a:r>
              <a:rPr lang="en-US" sz="3200" b="0" i="0" dirty="0">
                <a:solidFill>
                  <a:srgbClr val="000000"/>
                </a:solidFill>
                <a:effectLst/>
                <a:latin typeface="Times New Roman" panose="02020603050405020304" pitchFamily="18" charset="0"/>
              </a:rPr>
              <a:t>. The catalog of services within Azure Cognitive Services can be categorized into five main pillars: Vision, Speech, Language, Web Search, and Decision.</a:t>
            </a:r>
          </a:p>
          <a:p>
            <a:pPr algn="l"/>
            <a:endParaRPr lang="en-US" sz="3200" b="0" i="0" dirty="0">
              <a:solidFill>
                <a:srgbClr val="000000"/>
              </a:solidFill>
              <a:effectLst/>
              <a:latin typeface="Times New Roman" panose="02020603050405020304" pitchFamily="18" charset="0"/>
            </a:endParaRPr>
          </a:p>
          <a:p>
            <a:pPr algn="l"/>
            <a:r>
              <a:rPr lang="en-US" sz="3200" b="1" i="0" dirty="0">
                <a:solidFill>
                  <a:srgbClr val="405E7B"/>
                </a:solidFill>
                <a:effectLst/>
                <a:latin typeface="Times New Roman" panose="02020603050405020304" pitchFamily="18" charset="0"/>
              </a:rPr>
              <a:t>Azure Bot Service</a:t>
            </a:r>
          </a:p>
          <a:p>
            <a:pPr algn="l"/>
            <a:r>
              <a:rPr lang="en-US" sz="3200" b="0" i="0" dirty="0">
                <a:solidFill>
                  <a:srgbClr val="000000"/>
                </a:solidFill>
                <a:effectLst/>
                <a:latin typeface="Times New Roman" panose="02020603050405020304" pitchFamily="18" charset="0"/>
              </a:rPr>
              <a:t>Azure Bot Service provides a framework in which you can build, test, deploy, and manage intelligent bots all in one place. Frequently, bots come into play with customer self-service, a common scenario in the Dynamics 365 for Customer Service application. Many other applications of Azure Bot Service are available, where you can shift simple, repetitive tasks such as gathering profile information into an interactive question and answer framework</a:t>
            </a:r>
          </a:p>
          <a:p>
            <a:pPr algn="l"/>
            <a:r>
              <a:rPr lang="en-US" sz="3200" b="1" i="0" dirty="0">
                <a:solidFill>
                  <a:srgbClr val="405E7B"/>
                </a:solidFill>
                <a:effectLst/>
                <a:latin typeface="Times New Roman" panose="02020603050405020304" pitchFamily="18" charset="0"/>
              </a:rPr>
              <a:t>Azure Data Lake Storage</a:t>
            </a:r>
          </a:p>
          <a:p>
            <a:pPr algn="l"/>
            <a:r>
              <a:rPr lang="en-US" sz="3200" b="0" i="0" dirty="0">
                <a:solidFill>
                  <a:srgbClr val="000000"/>
                </a:solidFill>
                <a:effectLst/>
                <a:latin typeface="Times New Roman" panose="02020603050405020304" pitchFamily="18" charset="0"/>
              </a:rPr>
              <a:t>Power Platform data seamlessly supports Azure Data Lake storage with its Common Data Service and Common Data Model framework. Building on top of the Power Platform enables you to empower complex analytics scenarios to use industrialized big data tools such as Power BI or Azure HDInsight. </a:t>
            </a:r>
          </a:p>
          <a:p>
            <a:pPr algn="l"/>
            <a:r>
              <a:rPr lang="en-US" sz="3200" b="1" i="0" dirty="0">
                <a:solidFill>
                  <a:srgbClr val="405E7B"/>
                </a:solidFill>
                <a:effectLst/>
                <a:latin typeface="Times New Roman" panose="02020603050405020304" pitchFamily="18" charset="0"/>
              </a:rPr>
              <a:t>Azure Functions</a:t>
            </a:r>
          </a:p>
          <a:p>
            <a:pPr algn="l"/>
            <a:r>
              <a:rPr lang="en-US" sz="3200" b="0" i="0" dirty="0">
                <a:solidFill>
                  <a:srgbClr val="000000"/>
                </a:solidFill>
                <a:effectLst/>
                <a:latin typeface="Times New Roman" panose="02020603050405020304" pitchFamily="18" charset="0"/>
              </a:rPr>
              <a:t>Azure Functions is a supported extensibility endpoint for model-driven Power Apps. Extracting custom logic into an Azure function enables you to offload complex logic outside of your transactional application, thus providing a much more stable and effective user experience.</a:t>
            </a:r>
          </a:p>
          <a:p>
            <a:pPr algn="l"/>
            <a:r>
              <a:rPr lang="en-US" sz="3200" b="1" i="0" dirty="0">
                <a:solidFill>
                  <a:srgbClr val="405E7B"/>
                </a:solidFill>
                <a:effectLst/>
                <a:latin typeface="Times New Roman" panose="02020603050405020304" pitchFamily="18" charset="0"/>
              </a:rPr>
              <a:t>Service Bus</a:t>
            </a:r>
          </a:p>
          <a:p>
            <a:pPr algn="l"/>
            <a:r>
              <a:rPr lang="en-US" sz="3200" b="0" i="0" dirty="0">
                <a:solidFill>
                  <a:srgbClr val="000000"/>
                </a:solidFill>
                <a:effectLst/>
                <a:latin typeface="Times New Roman" panose="02020603050405020304" pitchFamily="18" charset="0"/>
              </a:rPr>
              <a:t>Azure Service Bus is a reliable messaging-as-a-service (</a:t>
            </a:r>
            <a:r>
              <a:rPr lang="en-US" sz="3200" b="0" i="0" dirty="0" err="1">
                <a:solidFill>
                  <a:srgbClr val="000000"/>
                </a:solidFill>
                <a:effectLst/>
                <a:latin typeface="Times New Roman" panose="02020603050405020304" pitchFamily="18" charset="0"/>
              </a:rPr>
              <a:t>MaaS</a:t>
            </a:r>
            <a:r>
              <a:rPr lang="en-US" sz="3200" b="0" i="0" dirty="0">
                <a:solidFill>
                  <a:srgbClr val="000000"/>
                </a:solidFill>
                <a:effectLst/>
                <a:latin typeface="Times New Roman" panose="02020603050405020304" pitchFamily="18" charset="0"/>
              </a:rPr>
              <a:t>) framework that enables real-time, asynchronous messaging across systems. In specific use cases, this is a valuable feature that provides the ability to integrate with both cloud and on-premise systems in a serverless, distributed fashion.</a:t>
            </a:r>
          </a:p>
          <a:p>
            <a:pPr algn="l"/>
            <a:r>
              <a:rPr lang="en-US" sz="3200" b="1" i="0" dirty="0">
                <a:solidFill>
                  <a:srgbClr val="405E7B"/>
                </a:solidFill>
                <a:effectLst/>
                <a:latin typeface="Times New Roman" panose="02020603050405020304" pitchFamily="18" charset="0"/>
              </a:rPr>
              <a:t>Event Grid</a:t>
            </a:r>
          </a:p>
          <a:p>
            <a:pPr algn="l"/>
            <a:r>
              <a:rPr lang="en-US" sz="3200" b="0" i="0" dirty="0">
                <a:solidFill>
                  <a:srgbClr val="000000"/>
                </a:solidFill>
                <a:effectLst/>
                <a:latin typeface="Times New Roman" panose="02020603050405020304" pitchFamily="18" charset="0"/>
              </a:rPr>
              <a:t>Event Grid is a fully-managed event routing service.</a:t>
            </a:r>
          </a:p>
          <a:p>
            <a:pPr algn="l"/>
            <a:r>
              <a:rPr lang="en-US" sz="3200" b="1" i="0" dirty="0">
                <a:solidFill>
                  <a:srgbClr val="405E7B"/>
                </a:solidFill>
                <a:effectLst/>
                <a:latin typeface="Times New Roman" panose="02020603050405020304" pitchFamily="18" charset="0"/>
              </a:rPr>
              <a:t>Logic Apps</a:t>
            </a:r>
          </a:p>
          <a:p>
            <a:pPr algn="l"/>
            <a:r>
              <a:rPr lang="en-US" sz="3200" b="0" i="0" dirty="0">
                <a:solidFill>
                  <a:srgbClr val="000000"/>
                </a:solidFill>
                <a:effectLst/>
                <a:latin typeface="Times New Roman" panose="02020603050405020304" pitchFamily="18" charset="0"/>
              </a:rPr>
              <a:t>Logic Apps is quickly becoming the preferred method for orchestrating integrations across the Power Platform.</a:t>
            </a:r>
          </a:p>
          <a:p>
            <a:pPr algn="l"/>
            <a:r>
              <a:rPr lang="en-US" sz="3200" b="1" i="0" dirty="0">
                <a:solidFill>
                  <a:srgbClr val="405E7B"/>
                </a:solidFill>
                <a:effectLst/>
                <a:latin typeface="Times New Roman" panose="02020603050405020304" pitchFamily="18" charset="0"/>
              </a:rPr>
              <a:t>Azure SQL Database</a:t>
            </a:r>
          </a:p>
          <a:p>
            <a:pPr algn="l"/>
            <a:r>
              <a:rPr lang="en-US" sz="3200" b="0" i="0" dirty="0">
                <a:solidFill>
                  <a:srgbClr val="000000"/>
                </a:solidFill>
                <a:effectLst/>
                <a:latin typeface="Times New Roman" panose="02020603050405020304" pitchFamily="18" charset="0"/>
              </a:rPr>
              <a:t>Common Data Service provides the ability to configure near-real-time synchronization of data into an Azure SQL database by using </a:t>
            </a:r>
            <a:r>
              <a:rPr lang="en-US" sz="3200" b="1" i="0" dirty="0">
                <a:solidFill>
                  <a:srgbClr val="000000"/>
                </a:solidFill>
                <a:effectLst/>
                <a:latin typeface="Times New Roman" panose="02020603050405020304" pitchFamily="18" charset="0"/>
              </a:rPr>
              <a:t>Data Export Service</a:t>
            </a:r>
            <a:r>
              <a:rPr lang="en-US" sz="3200" b="0" i="0" dirty="0">
                <a:solidFill>
                  <a:srgbClr val="000000"/>
                </a:solidFill>
                <a:effectLst/>
                <a:latin typeface="Times New Roman" panose="02020603050405020304" pitchFamily="18" charset="0"/>
              </a:rPr>
              <a:t>. </a:t>
            </a:r>
          </a:p>
          <a:p>
            <a:pPr algn="l"/>
            <a:r>
              <a:rPr lang="en-US" sz="3200" b="1" i="0" dirty="0">
                <a:solidFill>
                  <a:srgbClr val="405E7B"/>
                </a:solidFill>
                <a:effectLst/>
                <a:latin typeface="Times New Roman" panose="02020603050405020304" pitchFamily="18" charset="0"/>
              </a:rPr>
              <a:t>Dynamics 365 AI applications</a:t>
            </a:r>
          </a:p>
          <a:p>
            <a:pPr algn="l"/>
            <a:r>
              <a:rPr lang="en-US" sz="3200" b="0" i="0" dirty="0">
                <a:solidFill>
                  <a:srgbClr val="000000"/>
                </a:solidFill>
                <a:effectLst/>
                <a:latin typeface="Times New Roman" panose="02020603050405020304" pitchFamily="18" charset="0"/>
              </a:rPr>
              <a:t>Dynamics 365 provides several first-party AI applications that are worth mentioning. Among these are Customer Insights, Market Insights, AI for Sales, and AI for Customer Service Insights. The Market Insights application is currently in preview and will therefore not be covered in detail at this point.</a:t>
            </a:r>
          </a:p>
          <a:p>
            <a:pPr algn="l"/>
            <a:r>
              <a:rPr lang="en-US" sz="3200" b="1" i="0" dirty="0">
                <a:solidFill>
                  <a:srgbClr val="405E7B"/>
                </a:solidFill>
                <a:effectLst/>
                <a:latin typeface="Times New Roman" panose="02020603050405020304" pitchFamily="18" charset="0"/>
              </a:rPr>
              <a:t>Customer Insights</a:t>
            </a:r>
          </a:p>
          <a:p>
            <a:pPr algn="l"/>
            <a:r>
              <a:rPr lang="en-US" sz="3200" b="0" i="0" dirty="0">
                <a:solidFill>
                  <a:srgbClr val="000000"/>
                </a:solidFill>
                <a:effectLst/>
                <a:latin typeface="Times New Roman" panose="02020603050405020304" pitchFamily="18" charset="0"/>
              </a:rPr>
              <a:t>Customer Insights is a valuable framework that enables organizations to connect to data from various transactional, behavioral, and observational sources to create a 360-degree customer view. It integrates with data sources, such as Microsoft Graph, to enable for richer customer profiles, and supports embedding of customer insights within line-of-business applications that are built on the Microsoft Power Platform. </a:t>
            </a:r>
          </a:p>
          <a:p>
            <a:pPr algn="l"/>
            <a:r>
              <a:rPr lang="en-US" sz="3200" b="1" i="0" dirty="0">
                <a:solidFill>
                  <a:srgbClr val="405E7B"/>
                </a:solidFill>
                <a:effectLst/>
                <a:latin typeface="Times New Roman" panose="02020603050405020304" pitchFamily="18" charset="0"/>
              </a:rPr>
              <a:t>Customer Service Insights</a:t>
            </a:r>
          </a:p>
          <a:p>
            <a:pPr algn="l"/>
            <a:r>
              <a:rPr lang="en-US" sz="3200" b="0" i="0" dirty="0">
                <a:solidFill>
                  <a:srgbClr val="000000"/>
                </a:solidFill>
                <a:effectLst/>
                <a:latin typeface="Times New Roman" panose="02020603050405020304" pitchFamily="18" charset="0"/>
              </a:rPr>
              <a:t>Dynamics 365 Customer Service Insights is an AI application that provides utility to a customer service organization by providing AI-driven technology for in-depth case analysis. It automatically groups cases into topics by using natural language understanding, which allows you to make informed decisions about how to improve customer service experiences. Additionally, it integrates with a variety of data sources and allows you to map custom fields into the application that might be used to drive the Customer Service Insights' machine learning models.</a:t>
            </a:r>
          </a:p>
          <a:p>
            <a:pPr algn="l"/>
            <a:r>
              <a:rPr lang="en-US" sz="3200" b="1" i="0" dirty="0">
                <a:solidFill>
                  <a:srgbClr val="405E7B"/>
                </a:solidFill>
                <a:effectLst/>
                <a:latin typeface="Times New Roman" panose="02020603050405020304" pitchFamily="18" charset="0"/>
              </a:rPr>
              <a:t>Sales Insights</a:t>
            </a:r>
          </a:p>
          <a:p>
            <a:pPr algn="l"/>
            <a:r>
              <a:rPr lang="en-US" sz="3200" b="0" i="0" dirty="0">
                <a:solidFill>
                  <a:srgbClr val="000000"/>
                </a:solidFill>
                <a:effectLst/>
                <a:latin typeface="Times New Roman" panose="02020603050405020304" pitchFamily="18" charset="0"/>
              </a:rPr>
              <a:t>Dynamics 365 Sales Insights has two main components as part of its application:</a:t>
            </a:r>
          </a:p>
          <a:p>
            <a:pPr algn="l">
              <a:buFont typeface="Arial" panose="020B0604020202020204" pitchFamily="34" charset="0"/>
              <a:buChar char="•"/>
            </a:pPr>
            <a:r>
              <a:rPr lang="en-US" sz="3200" b="0" i="0" dirty="0">
                <a:solidFill>
                  <a:srgbClr val="000000"/>
                </a:solidFill>
                <a:effectLst/>
                <a:latin typeface="Times New Roman" panose="02020603050405020304" pitchFamily="18" charset="0"/>
              </a:rPr>
              <a:t>Dynamics 365 Sales Insights capabilities for sellers</a:t>
            </a:r>
          </a:p>
          <a:p>
            <a:pPr algn="l">
              <a:buFont typeface="Arial" panose="020B0604020202020204" pitchFamily="34" charset="0"/>
              <a:buChar char="•"/>
            </a:pPr>
            <a:r>
              <a:rPr lang="en-US" sz="3200" b="0" i="0" dirty="0">
                <a:solidFill>
                  <a:srgbClr val="000000"/>
                </a:solidFill>
                <a:effectLst/>
                <a:latin typeface="Times New Roman" panose="02020603050405020304" pitchFamily="18" charset="0"/>
              </a:rPr>
              <a:t>Dynamics 365 Sales Insights capabilities for sales managers</a:t>
            </a:r>
          </a:p>
          <a:p>
            <a:pPr algn="l"/>
            <a:r>
              <a:rPr lang="en-US" sz="3200" b="0" i="0" dirty="0">
                <a:solidFill>
                  <a:srgbClr val="000000"/>
                </a:solidFill>
                <a:effectLst/>
                <a:latin typeface="Times New Roman" panose="02020603050405020304" pitchFamily="18" charset="0"/>
              </a:rPr>
              <a:t>Dynamics 365 Sales Insights capabilities for sellers consists of the following features:</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Relationship analytics</a:t>
            </a:r>
            <a:r>
              <a:rPr lang="en-US" sz="3200" b="0" i="0" dirty="0">
                <a:solidFill>
                  <a:srgbClr val="000000"/>
                </a:solidFill>
                <a:effectLst/>
                <a:latin typeface="Times New Roman" panose="02020603050405020304" pitchFamily="18" charset="0"/>
              </a:rPr>
              <a:t> - Gathers relevant information from throughout the Dynamics 365 for Sales database to create a graphical display of key performance indicators (KPIs) and activity histories. For more information, see </a:t>
            </a:r>
            <a:r>
              <a:rPr lang="en-US" sz="3200" b="0" i="0" dirty="0">
                <a:solidFill>
                  <a:srgbClr val="000000"/>
                </a:solidFill>
                <a:effectLst/>
                <a:latin typeface="Times New Roman" panose="02020603050405020304" pitchFamily="18" charset="0"/>
                <a:hlinkClick r:id="rId3"/>
              </a:rPr>
              <a:t>Use Relationship analytics to gather KPIs</a:t>
            </a:r>
            <a:r>
              <a:rPr lang="en-US" sz="3200"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Predictive lead scoring</a:t>
            </a:r>
            <a:r>
              <a:rPr lang="en-US" sz="3200" b="0" i="0" dirty="0">
                <a:solidFill>
                  <a:srgbClr val="000000"/>
                </a:solidFill>
                <a:effectLst/>
                <a:latin typeface="Times New Roman" panose="02020603050405020304" pitchFamily="18" charset="0"/>
              </a:rPr>
              <a:t> - Helps you focus on revenue generation efforts by providing scores so you can prioritize efforts on quality leads. For more information, see </a:t>
            </a:r>
            <a:r>
              <a:rPr lang="en-US" sz="3200" b="0" i="0" dirty="0">
                <a:solidFill>
                  <a:srgbClr val="000000"/>
                </a:solidFill>
                <a:effectLst/>
                <a:latin typeface="Times New Roman" panose="02020603050405020304" pitchFamily="18" charset="0"/>
                <a:hlinkClick r:id="rId4"/>
              </a:rPr>
              <a:t>Work with Predictive lead scoring.</a:t>
            </a:r>
            <a:r>
              <a:rPr lang="en-US" sz="3200"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Predictive opportunity scoring</a:t>
            </a:r>
            <a:r>
              <a:rPr lang="en-US" sz="3200" b="0" i="0" dirty="0">
                <a:solidFill>
                  <a:srgbClr val="000000"/>
                </a:solidFill>
                <a:effectLst/>
                <a:latin typeface="Times New Roman" panose="02020603050405020304" pitchFamily="18" charset="0"/>
              </a:rPr>
              <a:t> - Helps you focus on revenue generation efforts by providing scores so you can prioritize efforts on quality opportunities. For more information, see </a:t>
            </a:r>
            <a:r>
              <a:rPr lang="en-US" sz="3200" b="0" i="0" dirty="0">
                <a:solidFill>
                  <a:srgbClr val="000000"/>
                </a:solidFill>
                <a:effectLst/>
                <a:latin typeface="Times New Roman" panose="02020603050405020304" pitchFamily="18" charset="0"/>
                <a:hlinkClick r:id="rId5"/>
              </a:rPr>
              <a:t>Convert opportunities into deals.</a:t>
            </a:r>
            <a:r>
              <a:rPr lang="en-US" sz="3200"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Notes analysis</a:t>
            </a:r>
            <a:r>
              <a:rPr lang="en-US" sz="3200" b="0" i="0" dirty="0">
                <a:solidFill>
                  <a:srgbClr val="000000"/>
                </a:solidFill>
                <a:effectLst/>
                <a:latin typeface="Times New Roman" panose="02020603050405020304" pitchFamily="18" charset="0"/>
              </a:rPr>
              <a:t> - Monitors notes that you enter regarding a recent meeting or discussion with your customer to provide intelligent suggestions. For more information, see </a:t>
            </a:r>
            <a:r>
              <a:rPr lang="en-US" sz="3200" b="0" i="0" dirty="0">
                <a:solidFill>
                  <a:srgbClr val="000000"/>
                </a:solidFill>
                <a:effectLst/>
                <a:latin typeface="Times New Roman" panose="02020603050405020304" pitchFamily="18" charset="0"/>
                <a:hlinkClick r:id="rId6"/>
              </a:rPr>
              <a:t>How notes analysis assists you with suggestion</a:t>
            </a:r>
            <a:r>
              <a:rPr lang="en-US" sz="3200"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Talking points</a:t>
            </a:r>
            <a:r>
              <a:rPr lang="en-US" sz="3200" b="0" i="0" dirty="0">
                <a:solidFill>
                  <a:srgbClr val="000000"/>
                </a:solidFill>
                <a:effectLst/>
                <a:latin typeface="Times New Roman" panose="02020603050405020304" pitchFamily="18" charset="0"/>
              </a:rPr>
              <a:t> - Displays topics to start a conversation with your customer such as sports, vacation, family, and entertainment. For more information, see </a:t>
            </a:r>
            <a:r>
              <a:rPr lang="en-US" sz="3200" b="0" i="0" dirty="0">
                <a:solidFill>
                  <a:srgbClr val="000000"/>
                </a:solidFill>
                <a:effectLst/>
                <a:latin typeface="Times New Roman" panose="02020603050405020304" pitchFamily="18" charset="0"/>
                <a:hlinkClick r:id="rId7"/>
              </a:rPr>
              <a:t>Know conversation starters for your customers</a:t>
            </a:r>
            <a:r>
              <a:rPr lang="en-US" sz="3200"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sz="3200" b="1" i="0" dirty="0">
                <a:solidFill>
                  <a:srgbClr val="000000"/>
                </a:solidFill>
                <a:effectLst/>
                <a:latin typeface="Times New Roman" panose="02020603050405020304" pitchFamily="18" charset="0"/>
              </a:rPr>
              <a:t>Who knows whom</a:t>
            </a:r>
            <a:r>
              <a:rPr lang="en-US" sz="3200" b="0" i="0" dirty="0">
                <a:solidFill>
                  <a:srgbClr val="000000"/>
                </a:solidFill>
                <a:effectLst/>
                <a:latin typeface="Times New Roman" panose="02020603050405020304" pitchFamily="18" charset="0"/>
              </a:rPr>
              <a:t> - Provides details such as names and email addresses of your colleagues who know a lead with whom you are going to interact. For more information, see </a:t>
            </a:r>
            <a:r>
              <a:rPr lang="en-US" sz="3200" b="0" i="0" dirty="0">
                <a:solidFill>
                  <a:srgbClr val="000000"/>
                </a:solidFill>
                <a:effectLst/>
                <a:latin typeface="Times New Roman" panose="02020603050405020304" pitchFamily="18" charset="0"/>
                <a:hlinkClick r:id="rId8"/>
              </a:rPr>
              <a:t>How to get introduced to a lead</a:t>
            </a:r>
            <a:r>
              <a:rPr lang="en-US" sz="3200" b="0" i="0" dirty="0">
                <a:solidFill>
                  <a:srgbClr val="000000"/>
                </a:solidFill>
                <a:effectLst/>
                <a:latin typeface="Times New Roman" panose="02020603050405020304" pitchFamily="18" charset="0"/>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2545377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rPr dirty="0"/>
              <a:t>A wealth of assets is available that developers can review to better acquaint themselves on developing against the Common Data Service framework. Some of these are legacy assets that are branded as Dynamics 365 SDK documentation. Common Data Service is an evolution of the Dynamics 365 platform. Many of the existing materials surrounding how to extend the platform still apply. While these materials can be great resources, they're no longer current; therefore, use them with discretion.</a:t>
            </a:r>
            <a:endParaRPr lang="en-US" dirty="0"/>
          </a:p>
          <a:p>
            <a:pPr>
              <a:spcBef>
                <a:spcPct val="43750"/>
              </a:spcBef>
              <a:spcAft>
                <a:spcPct val="43750"/>
              </a:spcAft>
            </a:pPr>
            <a:endParaRPr lang="en-US" dirty="0"/>
          </a:p>
          <a:p>
            <a:pPr marL="0" marR="0" lvl="0" indent="0" algn="l" defTabSz="914367" rtl="0" eaLnBrk="1" fontAlgn="auto" latinLnBrk="0" hangingPunct="1">
              <a:lnSpc>
                <a:spcPct val="90000"/>
              </a:lnSpc>
              <a:spcBef>
                <a:spcPct val="43750"/>
              </a:spcBef>
              <a:spcAft>
                <a:spcPct val="43750"/>
              </a:spcAft>
              <a:buClrTx/>
              <a:buSzTx/>
              <a:buFontTx/>
              <a:buNone/>
              <a:tabLst/>
              <a:defRPr/>
            </a:pPr>
            <a:r>
              <a:rPr lang="en-US" dirty="0"/>
              <a:t>Microsoft also provides a large amount of sample code that shows you a host of activities that you would commonly perform as a Common Data Service developer. These activities include interacting with the Web API or Organization Service, and also how to take advantage of a useful collection of assemblies called </a:t>
            </a:r>
            <a:r>
              <a:rPr lang="en-US" dirty="0" err="1"/>
              <a:t>XrmTooling</a:t>
            </a:r>
            <a:r>
              <a:rPr lang="en-US" dirty="0"/>
              <a:t> for accelerating common actions such as authentication against the Common Data Service by means of third-party applications. These codes can be found in GitHub and in various other mechanisms, such as through NuGet packages. You can find links to these in the following section.</a:t>
            </a:r>
          </a:p>
          <a:p>
            <a:pPr>
              <a:spcBef>
                <a:spcPct val="43750"/>
              </a:spcBef>
              <a:spcAft>
                <a:spcPct val="43750"/>
              </a:spcAft>
            </a:pPr>
            <a:endParaRPr lang="en-US" dirty="0"/>
          </a:p>
          <a:p>
            <a:pPr>
              <a:spcBef>
                <a:spcPct val="43750"/>
              </a:spcBef>
              <a:spcAft>
                <a:spcPct val="43750"/>
              </a:spcAft>
            </a:pPr>
            <a:r>
              <a:rPr lang="en-US" dirty="0"/>
              <a:t>The following are links that should be added as favorites to any Power Apps developer's repository.</a:t>
            </a:r>
          </a:p>
          <a:p>
            <a:endParaRPr lang="en-US" dirty="0"/>
          </a:p>
          <a:p>
            <a:pPr>
              <a:spcBef>
                <a:spcPct val="43750"/>
              </a:spcBef>
              <a:spcAft>
                <a:spcPct val="43750"/>
              </a:spcAft>
            </a:pPr>
            <a:r>
              <a:rPr lang="en-US" dirty="0">
                <a:hlinkClick r:id="rId3"/>
              </a:rPr>
              <a:t>Common Data Service Developer Guide</a:t>
            </a:r>
          </a:p>
          <a:p>
            <a:endParaRPr lang="en-US" dirty="0">
              <a:hlinkClick r:id="rId3"/>
            </a:endParaRPr>
          </a:p>
          <a:p>
            <a:pPr>
              <a:spcBef>
                <a:spcPct val="43750"/>
              </a:spcBef>
              <a:spcAft>
                <a:spcPct val="43750"/>
              </a:spcAft>
            </a:pPr>
            <a:r>
              <a:rPr lang="en-US" dirty="0">
                <a:hlinkClick r:id="rId4"/>
              </a:rPr>
              <a:t>Model-driven App Developer Guide</a:t>
            </a:r>
          </a:p>
          <a:p>
            <a:endParaRPr lang="en-US" dirty="0">
              <a:hlinkClick r:id="rId4"/>
            </a:endParaRPr>
          </a:p>
          <a:p>
            <a:pPr>
              <a:spcBef>
                <a:spcPct val="43750"/>
              </a:spcBef>
              <a:spcAft>
                <a:spcPct val="43750"/>
              </a:spcAft>
            </a:pPr>
            <a:r>
              <a:rPr lang="en-US" dirty="0">
                <a:hlinkClick r:id="rId5"/>
              </a:rPr>
              <a:t>Power Apps Developer Documentation</a:t>
            </a:r>
          </a:p>
          <a:p>
            <a:endParaRPr lang="en-US" dirty="0">
              <a:hlinkClick r:id="rId5"/>
            </a:endParaRPr>
          </a:p>
          <a:p>
            <a:pPr>
              <a:spcBef>
                <a:spcPct val="43750"/>
              </a:spcBef>
              <a:spcAft>
                <a:spcPct val="43750"/>
              </a:spcAft>
            </a:pPr>
            <a:r>
              <a:rPr lang="en-US" dirty="0">
                <a:hlinkClick r:id="rId6"/>
              </a:rPr>
              <a:t>Common Data Service Sample and Helper Code</a:t>
            </a:r>
          </a:p>
          <a:p>
            <a:endParaRPr lang="en-US" dirty="0">
              <a:hlinkClick r:id="rId6"/>
            </a:endParaRPr>
          </a:p>
          <a:p>
            <a:pPr>
              <a:spcBef>
                <a:spcPct val="43750"/>
              </a:spcBef>
              <a:spcAft>
                <a:spcPct val="43750"/>
              </a:spcAft>
            </a:pPr>
            <a:r>
              <a:rPr lang="en-US" dirty="0">
                <a:hlinkClick r:id="rId7"/>
              </a:rPr>
              <a:t>Microsoft Power Apps NuGet Packages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7266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1362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1.xml"/><Relationship Id="rId21" Type="http://schemas.openxmlformats.org/officeDocument/2006/relationships/slideLayout" Target="../slideLayouts/slideLayout96.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63" Type="http://schemas.openxmlformats.org/officeDocument/2006/relationships/slideLayout" Target="../slideLayouts/slideLayout138.xml"/><Relationship Id="rId68" Type="http://schemas.openxmlformats.org/officeDocument/2006/relationships/slideLayout" Target="../slideLayouts/slideLayout143.xml"/><Relationship Id="rId16" Type="http://schemas.openxmlformats.org/officeDocument/2006/relationships/slideLayout" Target="../slideLayouts/slideLayout91.xml"/><Relationship Id="rId11" Type="http://schemas.openxmlformats.org/officeDocument/2006/relationships/slideLayout" Target="../slideLayouts/slideLayout86.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3" Type="http://schemas.openxmlformats.org/officeDocument/2006/relationships/slideLayout" Target="../slideLayouts/slideLayout128.xml"/><Relationship Id="rId58" Type="http://schemas.openxmlformats.org/officeDocument/2006/relationships/slideLayout" Target="../slideLayouts/slideLayout133.xml"/><Relationship Id="rId74" Type="http://schemas.openxmlformats.org/officeDocument/2006/relationships/slideLayout" Target="../slideLayouts/slideLayout149.xml"/><Relationship Id="rId79" Type="http://schemas.openxmlformats.org/officeDocument/2006/relationships/slideLayout" Target="../slideLayouts/slideLayout154.xml"/><Relationship Id="rId5" Type="http://schemas.openxmlformats.org/officeDocument/2006/relationships/slideLayout" Target="../slideLayouts/slideLayout80.xml"/><Relationship Id="rId61" Type="http://schemas.openxmlformats.org/officeDocument/2006/relationships/slideLayout" Target="../slideLayouts/slideLayout136.xml"/><Relationship Id="rId82" Type="http://schemas.openxmlformats.org/officeDocument/2006/relationships/slideLayout" Target="../slideLayouts/slideLayout157.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slideLayout" Target="../slideLayouts/slideLayout131.xml"/><Relationship Id="rId64" Type="http://schemas.openxmlformats.org/officeDocument/2006/relationships/slideLayout" Target="../slideLayouts/slideLayout139.xml"/><Relationship Id="rId69" Type="http://schemas.openxmlformats.org/officeDocument/2006/relationships/slideLayout" Target="../slideLayouts/slideLayout144.xml"/><Relationship Id="rId77" Type="http://schemas.openxmlformats.org/officeDocument/2006/relationships/slideLayout" Target="../slideLayouts/slideLayout152.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72" Type="http://schemas.openxmlformats.org/officeDocument/2006/relationships/slideLayout" Target="../slideLayouts/slideLayout147.xml"/><Relationship Id="rId80" Type="http://schemas.openxmlformats.org/officeDocument/2006/relationships/slideLayout" Target="../slideLayouts/slideLayout155.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59" Type="http://schemas.openxmlformats.org/officeDocument/2006/relationships/slideLayout" Target="../slideLayouts/slideLayout134.xml"/><Relationship Id="rId67" Type="http://schemas.openxmlformats.org/officeDocument/2006/relationships/slideLayout" Target="../slideLayouts/slideLayout142.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62" Type="http://schemas.openxmlformats.org/officeDocument/2006/relationships/slideLayout" Target="../slideLayouts/slideLayout137.xml"/><Relationship Id="rId70" Type="http://schemas.openxmlformats.org/officeDocument/2006/relationships/slideLayout" Target="../slideLayouts/slideLayout145.xml"/><Relationship Id="rId75" Type="http://schemas.openxmlformats.org/officeDocument/2006/relationships/slideLayout" Target="../slideLayouts/slideLayout150.xml"/><Relationship Id="rId83" Type="http://schemas.openxmlformats.org/officeDocument/2006/relationships/theme" Target="../theme/theme2.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slideLayout" Target="../slideLayouts/slideLayout132.xml"/><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60" Type="http://schemas.openxmlformats.org/officeDocument/2006/relationships/slideLayout" Target="../slideLayouts/slideLayout135.xml"/><Relationship Id="rId65" Type="http://schemas.openxmlformats.org/officeDocument/2006/relationships/slideLayout" Target="../slideLayouts/slideLayout140.xml"/><Relationship Id="rId73" Type="http://schemas.openxmlformats.org/officeDocument/2006/relationships/slideLayout" Target="../slideLayouts/slideLayout148.xml"/><Relationship Id="rId78" Type="http://schemas.openxmlformats.org/officeDocument/2006/relationships/slideLayout" Target="../slideLayouts/slideLayout153.xml"/><Relationship Id="rId81" Type="http://schemas.openxmlformats.org/officeDocument/2006/relationships/slideLayout" Target="../slideLayouts/slideLayout15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slideLayout" Target="../slideLayouts/slideLayout114.xml"/><Relationship Id="rId34" Type="http://schemas.openxmlformats.org/officeDocument/2006/relationships/slideLayout" Target="../slideLayouts/slideLayout109.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6" Type="http://schemas.openxmlformats.org/officeDocument/2006/relationships/slideLayout" Target="../slideLayouts/slideLayout151.xml"/><Relationship Id="rId7" Type="http://schemas.openxmlformats.org/officeDocument/2006/relationships/slideLayout" Target="../slideLayouts/slideLayout82.xml"/><Relationship Id="rId71" Type="http://schemas.openxmlformats.org/officeDocument/2006/relationships/slideLayout" Target="../slideLayouts/slideLayout146.xml"/><Relationship Id="rId2" Type="http://schemas.openxmlformats.org/officeDocument/2006/relationships/slideLayout" Target="../slideLayouts/slideLayout77.xml"/><Relationship Id="rId29" Type="http://schemas.openxmlformats.org/officeDocument/2006/relationships/slideLayout" Target="../slideLayouts/slideLayout104.xml"/><Relationship Id="rId24" Type="http://schemas.openxmlformats.org/officeDocument/2006/relationships/slideLayout" Target="../slideLayouts/slideLayout99.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66"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4822"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21"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nuget/install-nuget-client-tools/?azure-portal=true" TargetMode="External"/><Relationship Id="rId2" Type="http://schemas.openxmlformats.org/officeDocument/2006/relationships/notesSlide" Target="../notesSlides/notesSlide10.xml"/><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ynamics365/unified-service-desk/admin/migrate-unified-service-desk-configuration-dynamics-365-server?view=dynamics-usd-4.1%2F%3Fazure-portal%3Dtrue" TargetMode="External"/><Relationship Id="rId2" Type="http://schemas.openxmlformats.org/officeDocument/2006/relationships/hyperlink" Target="https://docs.microsoft.com/en-us/dynamics365/customer-engagement/unified-service-desk/administration-guide-unified-service-desk-3?view=dynamics-usd-4.1%2F%3Fazure-portal%3Dtrue" TargetMode="Externa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6.xml"/><Relationship Id="rId5" Type="http://schemas.openxmlformats.org/officeDocument/2006/relationships/image" Target="../media/image23.wmf"/><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5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Introduction to developing with Power Platform</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341268" cy="984885"/>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Overview of Azure solutions and AI applications for Power Apps developers</a:t>
            </a:r>
          </a:p>
        </p:txBody>
      </p:sp>
      <p:sp>
        <p:nvSpPr>
          <p:cNvPr id="4" name="Freeform: Shape 3">
            <a:extLst>
              <a:ext uri="{FF2B5EF4-FFF2-40B4-BE49-F238E27FC236}">
                <a16:creationId xmlns:a16="http://schemas.microsoft.com/office/drawing/2014/main" id="{3DDA0E49-F429-4217-B639-9AAC641AB8DB}"/>
              </a:ext>
            </a:extLst>
          </p:cNvPr>
          <p:cNvSpPr/>
          <p:nvPr/>
        </p:nvSpPr>
        <p:spPr>
          <a:xfrm>
            <a:off x="431632" y="180624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Cognitive Services</a:t>
            </a:r>
          </a:p>
        </p:txBody>
      </p:sp>
      <p:sp>
        <p:nvSpPr>
          <p:cNvPr id="6" name="Freeform: Shape 5">
            <a:extLst>
              <a:ext uri="{FF2B5EF4-FFF2-40B4-BE49-F238E27FC236}">
                <a16:creationId xmlns:a16="http://schemas.microsoft.com/office/drawing/2014/main" id="{D221A019-0C10-45E6-A1EE-DE563114AAB2}"/>
              </a:ext>
            </a:extLst>
          </p:cNvPr>
          <p:cNvSpPr/>
          <p:nvPr/>
        </p:nvSpPr>
        <p:spPr>
          <a:xfrm>
            <a:off x="2741890" y="180624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Azure Bot Service</a:t>
            </a:r>
          </a:p>
        </p:txBody>
      </p:sp>
      <p:sp>
        <p:nvSpPr>
          <p:cNvPr id="7" name="Freeform: Shape 6">
            <a:extLst>
              <a:ext uri="{FF2B5EF4-FFF2-40B4-BE49-F238E27FC236}">
                <a16:creationId xmlns:a16="http://schemas.microsoft.com/office/drawing/2014/main" id="{E8228B54-D487-4A13-9AF3-E96433EBE5C8}"/>
              </a:ext>
            </a:extLst>
          </p:cNvPr>
          <p:cNvSpPr/>
          <p:nvPr/>
        </p:nvSpPr>
        <p:spPr>
          <a:xfrm>
            <a:off x="5052148" y="180624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Azure Data Lake Storage</a:t>
            </a:r>
          </a:p>
        </p:txBody>
      </p:sp>
      <p:sp>
        <p:nvSpPr>
          <p:cNvPr id="8" name="Freeform: Shape 7">
            <a:extLst>
              <a:ext uri="{FF2B5EF4-FFF2-40B4-BE49-F238E27FC236}">
                <a16:creationId xmlns:a16="http://schemas.microsoft.com/office/drawing/2014/main" id="{E7EDA30B-9DC7-4049-AF67-149A35E4DBC2}"/>
              </a:ext>
            </a:extLst>
          </p:cNvPr>
          <p:cNvSpPr/>
          <p:nvPr/>
        </p:nvSpPr>
        <p:spPr>
          <a:xfrm>
            <a:off x="7362406" y="180624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Azure Functions</a:t>
            </a:r>
          </a:p>
        </p:txBody>
      </p:sp>
      <p:sp>
        <p:nvSpPr>
          <p:cNvPr id="9" name="Freeform: Shape 8">
            <a:extLst>
              <a:ext uri="{FF2B5EF4-FFF2-40B4-BE49-F238E27FC236}">
                <a16:creationId xmlns:a16="http://schemas.microsoft.com/office/drawing/2014/main" id="{D7FC22F0-1218-478A-B210-F8B458E48421}"/>
              </a:ext>
            </a:extLst>
          </p:cNvPr>
          <p:cNvSpPr/>
          <p:nvPr/>
        </p:nvSpPr>
        <p:spPr>
          <a:xfrm>
            <a:off x="9672666" y="180624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Service Bus</a:t>
            </a:r>
          </a:p>
        </p:txBody>
      </p:sp>
      <p:sp>
        <p:nvSpPr>
          <p:cNvPr id="10" name="Freeform: Shape 9">
            <a:extLst>
              <a:ext uri="{FF2B5EF4-FFF2-40B4-BE49-F238E27FC236}">
                <a16:creationId xmlns:a16="http://schemas.microsoft.com/office/drawing/2014/main" id="{A0DD7A9C-B171-482E-868A-D0C6B750640B}"/>
              </a:ext>
            </a:extLst>
          </p:cNvPr>
          <p:cNvSpPr/>
          <p:nvPr/>
        </p:nvSpPr>
        <p:spPr>
          <a:xfrm>
            <a:off x="431632" y="2928539"/>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Event Grid</a:t>
            </a:r>
          </a:p>
        </p:txBody>
      </p:sp>
      <p:sp>
        <p:nvSpPr>
          <p:cNvPr id="11" name="Freeform: Shape 10">
            <a:extLst>
              <a:ext uri="{FF2B5EF4-FFF2-40B4-BE49-F238E27FC236}">
                <a16:creationId xmlns:a16="http://schemas.microsoft.com/office/drawing/2014/main" id="{BDA044CC-74E2-41EE-961D-F5355FF3E93A}"/>
              </a:ext>
            </a:extLst>
          </p:cNvPr>
          <p:cNvSpPr/>
          <p:nvPr/>
        </p:nvSpPr>
        <p:spPr>
          <a:xfrm>
            <a:off x="2741890" y="2928539"/>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Logic Apps</a:t>
            </a:r>
          </a:p>
        </p:txBody>
      </p:sp>
      <p:sp>
        <p:nvSpPr>
          <p:cNvPr id="12" name="Freeform: Shape 11">
            <a:extLst>
              <a:ext uri="{FF2B5EF4-FFF2-40B4-BE49-F238E27FC236}">
                <a16:creationId xmlns:a16="http://schemas.microsoft.com/office/drawing/2014/main" id="{744CA9D6-D706-4DBA-8BF2-63DA14E68652}"/>
              </a:ext>
            </a:extLst>
          </p:cNvPr>
          <p:cNvSpPr/>
          <p:nvPr/>
        </p:nvSpPr>
        <p:spPr>
          <a:xfrm>
            <a:off x="5052148" y="2928539"/>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Azure SQL Database</a:t>
            </a:r>
          </a:p>
        </p:txBody>
      </p:sp>
      <p:sp>
        <p:nvSpPr>
          <p:cNvPr id="15" name="Freeform: Shape 14">
            <a:extLst>
              <a:ext uri="{FF2B5EF4-FFF2-40B4-BE49-F238E27FC236}">
                <a16:creationId xmlns:a16="http://schemas.microsoft.com/office/drawing/2014/main" id="{1AE46448-75F4-41CD-8B46-F51BA98F515C}"/>
              </a:ext>
            </a:extLst>
          </p:cNvPr>
          <p:cNvSpPr/>
          <p:nvPr/>
        </p:nvSpPr>
        <p:spPr>
          <a:xfrm>
            <a:off x="431632" y="4712574"/>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Customer Insights</a:t>
            </a:r>
          </a:p>
        </p:txBody>
      </p:sp>
      <p:sp>
        <p:nvSpPr>
          <p:cNvPr id="16" name="Freeform: Shape 15">
            <a:extLst>
              <a:ext uri="{FF2B5EF4-FFF2-40B4-BE49-F238E27FC236}">
                <a16:creationId xmlns:a16="http://schemas.microsoft.com/office/drawing/2014/main" id="{179D8811-0DDB-4BA9-BD75-1E681267EC78}"/>
              </a:ext>
            </a:extLst>
          </p:cNvPr>
          <p:cNvSpPr/>
          <p:nvPr/>
        </p:nvSpPr>
        <p:spPr>
          <a:xfrm>
            <a:off x="2741890" y="4712574"/>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Customer Service Insights</a:t>
            </a:r>
          </a:p>
        </p:txBody>
      </p:sp>
      <p:sp>
        <p:nvSpPr>
          <p:cNvPr id="17" name="Freeform: Shape 16">
            <a:extLst>
              <a:ext uri="{FF2B5EF4-FFF2-40B4-BE49-F238E27FC236}">
                <a16:creationId xmlns:a16="http://schemas.microsoft.com/office/drawing/2014/main" id="{2D0A7464-CBBB-4D9F-BAF8-0F1C5E44CB9E}"/>
              </a:ext>
            </a:extLst>
          </p:cNvPr>
          <p:cNvSpPr/>
          <p:nvPr/>
        </p:nvSpPr>
        <p:spPr>
          <a:xfrm>
            <a:off x="5052148" y="4712574"/>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Sales Insights</a:t>
            </a:r>
          </a:p>
        </p:txBody>
      </p:sp>
    </p:spTree>
    <p:extLst>
      <p:ext uri="{BB962C8B-B14F-4D97-AF65-F5344CB8AC3E}">
        <p14:creationId xmlns:p14="http://schemas.microsoft.com/office/powerpoint/2010/main" val="22126467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Explore the Power Platform Developer Guide</a:t>
            </a:r>
          </a:p>
        </p:txBody>
      </p:sp>
      <p:sp>
        <p:nvSpPr>
          <p:cNvPr id="3" name="Subtitle"/>
          <p:cNvSpPr>
            <a:spLocks noGrp="1"/>
          </p:cNvSpPr>
          <p:nvPr>
            <p:ph type="body" sz="quarter" idx="11"/>
          </p:nvPr>
        </p:nvSpPr>
        <p:spPr>
          <a:xfrm>
            <a:off x="584200" y="1243432"/>
            <a:ext cx="10204614" cy="8965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 wealth of assets is available that developers can review to better acquaint themselves on developing against the Common Data Service framework.</a:t>
            </a:r>
          </a:p>
        </p:txBody>
      </p:sp>
      <p:sp>
        <p:nvSpPr>
          <p:cNvPr id="16" name="Text Placeholder 15">
            <a:extLst>
              <a:ext uri="{FF2B5EF4-FFF2-40B4-BE49-F238E27FC236}">
                <a16:creationId xmlns:a16="http://schemas.microsoft.com/office/drawing/2014/main" id="{0F18DCEA-8C4A-4720-A584-042BA9AAF3DA}"/>
              </a:ext>
            </a:extLst>
          </p:cNvPr>
          <p:cNvSpPr>
            <a:spLocks noGrp="1"/>
          </p:cNvSpPr>
          <p:nvPr>
            <p:ph type="body" sz="quarter" idx="16"/>
          </p:nvPr>
        </p:nvSpPr>
        <p:spPr>
          <a:xfrm>
            <a:off x="418643" y="2072473"/>
            <a:ext cx="5435768" cy="2006600"/>
          </a:xfrm>
        </p:spPr>
        <p:txBody>
          <a:bodyPr/>
          <a:lstStyle/>
          <a:p>
            <a:r>
              <a:rPr lang="en-US" dirty="0"/>
              <a:t>Sample code</a:t>
            </a:r>
          </a:p>
          <a:p>
            <a:endParaRPr lang="en-US" dirty="0"/>
          </a:p>
        </p:txBody>
      </p:sp>
      <p:sp>
        <p:nvSpPr>
          <p:cNvPr id="17" name="Text Placeholder 16">
            <a:extLst>
              <a:ext uri="{FF2B5EF4-FFF2-40B4-BE49-F238E27FC236}">
                <a16:creationId xmlns:a16="http://schemas.microsoft.com/office/drawing/2014/main" id="{9A71E8D3-276E-4495-A3CE-F20BED8039B6}"/>
              </a:ext>
            </a:extLst>
          </p:cNvPr>
          <p:cNvSpPr>
            <a:spLocks noGrp="1"/>
          </p:cNvSpPr>
          <p:nvPr>
            <p:ph type="body" sz="quarter" idx="17"/>
          </p:nvPr>
        </p:nvSpPr>
        <p:spPr>
          <a:xfrm>
            <a:off x="6324143" y="2072473"/>
            <a:ext cx="5435768" cy="2006600"/>
          </a:xfrm>
        </p:spPr>
        <p:txBody>
          <a:bodyPr/>
          <a:lstStyle/>
          <a:p>
            <a:r>
              <a:rPr lang="en-US" dirty="0"/>
              <a:t>Useful links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Use developer tools to extend the Power Platform</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53AD97-EFE6-4F85-A365-D517990FDEC2}"/>
              </a:ext>
            </a:extLst>
          </p:cNvPr>
          <p:cNvSpPr>
            <a:spLocks noGrp="1"/>
          </p:cNvSpPr>
          <p:nvPr>
            <p:ph type="title"/>
          </p:nvPr>
        </p:nvSpPr>
        <p:spPr/>
        <p:txBody>
          <a:bodyPr/>
          <a:lstStyle/>
          <a:p>
            <a:r>
              <a:rPr lang="en-US" dirty="0"/>
              <a:t>Microsoft NuGet tools</a:t>
            </a:r>
          </a:p>
        </p:txBody>
      </p:sp>
      <p:sp>
        <p:nvSpPr>
          <p:cNvPr id="13" name="Text Placeholder 12">
            <a:extLst>
              <a:ext uri="{FF2B5EF4-FFF2-40B4-BE49-F238E27FC236}">
                <a16:creationId xmlns:a16="http://schemas.microsoft.com/office/drawing/2014/main" id="{FDA0E8C3-A49F-4036-B271-95708F6A847C}"/>
              </a:ext>
            </a:extLst>
          </p:cNvPr>
          <p:cNvSpPr>
            <a:spLocks noGrp="1"/>
          </p:cNvSpPr>
          <p:nvPr>
            <p:ph type="body" sz="quarter" idx="20"/>
          </p:nvPr>
        </p:nvSpPr>
        <p:spPr>
          <a:xfrm>
            <a:off x="418643" y="1120690"/>
            <a:ext cx="11328812" cy="738664"/>
          </a:xfrm>
        </p:spPr>
        <p:txBody>
          <a:bodyPr/>
          <a:lstStyle/>
          <a:p>
            <a:r>
              <a:rPr lang="en-US" dirty="0"/>
              <a:t>Microsoft provides a variety of tools to help support development against Common Data Service, which are available through </a:t>
            </a:r>
            <a:r>
              <a:rPr lang="en-US" dirty="0">
                <a:hlinkClick r:id="rId3"/>
              </a:rPr>
              <a:t>NuGet packages</a:t>
            </a:r>
            <a:r>
              <a:rPr lang="en-US" dirty="0"/>
              <a:t>.</a:t>
            </a:r>
          </a:p>
        </p:txBody>
      </p:sp>
      <p:sp>
        <p:nvSpPr>
          <p:cNvPr id="9" name="Text Placeholder 8">
            <a:extLst>
              <a:ext uri="{FF2B5EF4-FFF2-40B4-BE49-F238E27FC236}">
                <a16:creationId xmlns:a16="http://schemas.microsoft.com/office/drawing/2014/main" id="{C66E62CD-9093-4814-B95B-0CB8863182ED}"/>
              </a:ext>
            </a:extLst>
          </p:cNvPr>
          <p:cNvSpPr>
            <a:spLocks noGrp="1"/>
          </p:cNvSpPr>
          <p:nvPr>
            <p:ph type="body" sz="quarter" idx="11"/>
          </p:nvPr>
        </p:nvSpPr>
        <p:spPr/>
        <p:txBody>
          <a:bodyPr/>
          <a:lstStyle/>
          <a:p>
            <a:r>
              <a:rPr lang="en-US" dirty="0"/>
              <a:t>Code Generation Tool	</a:t>
            </a:r>
          </a:p>
        </p:txBody>
      </p:sp>
      <p:sp>
        <p:nvSpPr>
          <p:cNvPr id="10" name="Text Placeholder 9">
            <a:extLst>
              <a:ext uri="{FF2B5EF4-FFF2-40B4-BE49-F238E27FC236}">
                <a16:creationId xmlns:a16="http://schemas.microsoft.com/office/drawing/2014/main" id="{9FDD2B01-1CF9-429B-936D-11B834C8004D}"/>
              </a:ext>
            </a:extLst>
          </p:cNvPr>
          <p:cNvSpPr>
            <a:spLocks noGrp="1"/>
          </p:cNvSpPr>
          <p:nvPr>
            <p:ph type="body" sz="quarter" idx="15"/>
          </p:nvPr>
        </p:nvSpPr>
        <p:spPr/>
        <p:txBody>
          <a:bodyPr/>
          <a:lstStyle/>
          <a:p>
            <a:r>
              <a:rPr lang="en-US" dirty="0"/>
              <a:t>Configuration Migration Tool	</a:t>
            </a:r>
          </a:p>
        </p:txBody>
      </p:sp>
      <p:sp>
        <p:nvSpPr>
          <p:cNvPr id="11" name="Text Placeholder 10">
            <a:extLst>
              <a:ext uri="{FF2B5EF4-FFF2-40B4-BE49-F238E27FC236}">
                <a16:creationId xmlns:a16="http://schemas.microsoft.com/office/drawing/2014/main" id="{8A2FA6D1-D985-4DA0-A129-633E161C246E}"/>
              </a:ext>
            </a:extLst>
          </p:cNvPr>
          <p:cNvSpPr>
            <a:spLocks noGrp="1"/>
          </p:cNvSpPr>
          <p:nvPr>
            <p:ph type="body" sz="quarter" idx="17"/>
          </p:nvPr>
        </p:nvSpPr>
        <p:spPr/>
        <p:txBody>
          <a:bodyPr/>
          <a:lstStyle/>
          <a:p>
            <a:r>
              <a:rPr lang="en-US" dirty="0"/>
              <a:t>Package Deployer	</a:t>
            </a:r>
          </a:p>
        </p:txBody>
      </p:sp>
      <p:sp>
        <p:nvSpPr>
          <p:cNvPr id="12" name="Text Placeholder 11">
            <a:extLst>
              <a:ext uri="{FF2B5EF4-FFF2-40B4-BE49-F238E27FC236}">
                <a16:creationId xmlns:a16="http://schemas.microsoft.com/office/drawing/2014/main" id="{B3C269AB-1734-418B-A7A6-E72575EEFDD7}"/>
              </a:ext>
            </a:extLst>
          </p:cNvPr>
          <p:cNvSpPr>
            <a:spLocks noGrp="1"/>
          </p:cNvSpPr>
          <p:nvPr>
            <p:ph type="body" sz="quarter" idx="19"/>
          </p:nvPr>
        </p:nvSpPr>
        <p:spPr/>
        <p:txBody>
          <a:bodyPr/>
          <a:lstStyle/>
          <a:p>
            <a:r>
              <a:rPr lang="en-US" dirty="0"/>
              <a:t>Plugin Registration Tool</a:t>
            </a:r>
          </a:p>
        </p:txBody>
      </p:sp>
      <p:sp>
        <p:nvSpPr>
          <p:cNvPr id="14" name="Text Placeholder 13">
            <a:extLst>
              <a:ext uri="{FF2B5EF4-FFF2-40B4-BE49-F238E27FC236}">
                <a16:creationId xmlns:a16="http://schemas.microsoft.com/office/drawing/2014/main" id="{6C140967-D9C1-4825-ADD9-6B5265F048B6}"/>
              </a:ext>
            </a:extLst>
          </p:cNvPr>
          <p:cNvSpPr>
            <a:spLocks noGrp="1"/>
          </p:cNvSpPr>
          <p:nvPr>
            <p:ph type="body" sz="quarter" idx="21"/>
          </p:nvPr>
        </p:nvSpPr>
        <p:spPr/>
        <p:txBody>
          <a:bodyPr/>
          <a:lstStyle/>
          <a:p>
            <a:r>
              <a:rPr lang="en-US" dirty="0"/>
              <a:t>Solution Packager Tool</a:t>
            </a:r>
          </a:p>
        </p:txBody>
      </p:sp>
    </p:spTree>
    <p:extLst>
      <p:ext uri="{BB962C8B-B14F-4D97-AF65-F5344CB8AC3E}">
        <p14:creationId xmlns:p14="http://schemas.microsoft.com/office/powerpoint/2010/main" val="26438985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53AD97-EFE6-4F85-A365-D517990FDEC2}"/>
              </a:ext>
            </a:extLst>
          </p:cNvPr>
          <p:cNvSpPr>
            <a:spLocks noGrp="1"/>
          </p:cNvSpPr>
          <p:nvPr>
            <p:ph type="title"/>
          </p:nvPr>
        </p:nvSpPr>
        <p:spPr/>
        <p:txBody>
          <a:bodyPr/>
          <a:lstStyle/>
          <a:p>
            <a:r>
              <a:rPr lang="en-US" dirty="0" err="1"/>
              <a:t>XrmToolbox</a:t>
            </a:r>
            <a:r>
              <a:rPr lang="en-US" dirty="0"/>
              <a:t> Tools</a:t>
            </a:r>
          </a:p>
        </p:txBody>
      </p:sp>
      <p:sp>
        <p:nvSpPr>
          <p:cNvPr id="13" name="Text Placeholder 12">
            <a:extLst>
              <a:ext uri="{FF2B5EF4-FFF2-40B4-BE49-F238E27FC236}">
                <a16:creationId xmlns:a16="http://schemas.microsoft.com/office/drawing/2014/main" id="{FDA0E8C3-A49F-4036-B271-95708F6A847C}"/>
              </a:ext>
            </a:extLst>
          </p:cNvPr>
          <p:cNvSpPr>
            <a:spLocks noGrp="1"/>
          </p:cNvSpPr>
          <p:nvPr>
            <p:ph type="body" sz="quarter" idx="20"/>
          </p:nvPr>
        </p:nvSpPr>
        <p:spPr>
          <a:xfrm>
            <a:off x="418643" y="1120690"/>
            <a:ext cx="11328812" cy="738664"/>
          </a:xfrm>
        </p:spPr>
        <p:txBody>
          <a:bodyPr/>
          <a:lstStyle/>
          <a:p>
            <a:r>
              <a:rPr lang="en-US" dirty="0"/>
              <a:t>There are a number of community developer tools available from </a:t>
            </a:r>
            <a:r>
              <a:rPr lang="en-US" dirty="0" err="1"/>
              <a:t>XrmToolBox</a:t>
            </a:r>
            <a:r>
              <a:rPr lang="en-US" dirty="0"/>
              <a:t> . A few of the tools are listed below.</a:t>
            </a:r>
          </a:p>
        </p:txBody>
      </p:sp>
      <p:sp>
        <p:nvSpPr>
          <p:cNvPr id="9" name="Text Placeholder 8">
            <a:extLst>
              <a:ext uri="{FF2B5EF4-FFF2-40B4-BE49-F238E27FC236}">
                <a16:creationId xmlns:a16="http://schemas.microsoft.com/office/drawing/2014/main" id="{C66E62CD-9093-4814-B95B-0CB8863182ED}"/>
              </a:ext>
            </a:extLst>
          </p:cNvPr>
          <p:cNvSpPr>
            <a:spLocks noGrp="1"/>
          </p:cNvSpPr>
          <p:nvPr>
            <p:ph type="body" sz="quarter" idx="11"/>
          </p:nvPr>
        </p:nvSpPr>
        <p:spPr>
          <a:xfrm>
            <a:off x="431096" y="2160416"/>
            <a:ext cx="2134053" cy="3002547"/>
          </a:xfrm>
        </p:spPr>
        <p:txBody>
          <a:bodyPr/>
          <a:lstStyle/>
          <a:p>
            <a:r>
              <a:rPr lang="en-US" dirty="0" err="1"/>
              <a:t>WebResources</a:t>
            </a:r>
            <a:r>
              <a:rPr lang="en-US" dirty="0"/>
              <a:t> Manager	</a:t>
            </a:r>
          </a:p>
          <a:p>
            <a:r>
              <a:rPr lang="en-US" b="0" dirty="0"/>
              <a:t>Tool to install, update, delete, and preview web resources in a Model-driven app.</a:t>
            </a:r>
          </a:p>
        </p:txBody>
      </p:sp>
      <p:sp>
        <p:nvSpPr>
          <p:cNvPr id="10" name="Text Placeholder 9">
            <a:extLst>
              <a:ext uri="{FF2B5EF4-FFF2-40B4-BE49-F238E27FC236}">
                <a16:creationId xmlns:a16="http://schemas.microsoft.com/office/drawing/2014/main" id="{9FDD2B01-1CF9-429B-936D-11B834C8004D}"/>
              </a:ext>
            </a:extLst>
          </p:cNvPr>
          <p:cNvSpPr>
            <a:spLocks noGrp="1"/>
          </p:cNvSpPr>
          <p:nvPr>
            <p:ph type="body" sz="quarter" idx="15"/>
          </p:nvPr>
        </p:nvSpPr>
        <p:spPr>
          <a:xfrm>
            <a:off x="2729786" y="2159000"/>
            <a:ext cx="2134053" cy="3002547"/>
          </a:xfrm>
        </p:spPr>
        <p:txBody>
          <a:bodyPr/>
          <a:lstStyle/>
          <a:p>
            <a:r>
              <a:rPr lang="en-US" dirty="0" err="1"/>
              <a:t>FetchXML</a:t>
            </a:r>
            <a:r>
              <a:rPr lang="en-US" dirty="0"/>
              <a:t> Builder</a:t>
            </a:r>
          </a:p>
          <a:p>
            <a:r>
              <a:rPr lang="en-US" b="0" dirty="0"/>
              <a:t>Provides a UI to compose </a:t>
            </a:r>
            <a:r>
              <a:rPr lang="en-US" b="0" dirty="0" err="1"/>
              <a:t>FetchXML</a:t>
            </a:r>
            <a:r>
              <a:rPr lang="en-US" b="0" dirty="0"/>
              <a:t> queries and query information that is not easily found within the </a:t>
            </a:r>
            <a:r>
              <a:rPr lang="en-US" b="0" dirty="0" err="1"/>
              <a:t>PowerApp</a:t>
            </a:r>
            <a:r>
              <a:rPr lang="en-US" b="0" dirty="0"/>
              <a:t> user interface, and converts </a:t>
            </a:r>
            <a:r>
              <a:rPr lang="en-US" b="0" dirty="0" err="1"/>
              <a:t>FetchXML</a:t>
            </a:r>
            <a:r>
              <a:rPr lang="en-US" b="0" dirty="0"/>
              <a:t> into C# </a:t>
            </a:r>
            <a:r>
              <a:rPr lang="en-US" b="0" dirty="0" err="1"/>
              <a:t>QueryExpression</a:t>
            </a:r>
            <a:r>
              <a:rPr lang="en-US" b="0" dirty="0"/>
              <a:t> methods and OData query strings.	</a:t>
            </a:r>
          </a:p>
        </p:txBody>
      </p:sp>
      <p:sp>
        <p:nvSpPr>
          <p:cNvPr id="11" name="Text Placeholder 10">
            <a:extLst>
              <a:ext uri="{FF2B5EF4-FFF2-40B4-BE49-F238E27FC236}">
                <a16:creationId xmlns:a16="http://schemas.microsoft.com/office/drawing/2014/main" id="{8A2FA6D1-D985-4DA0-A129-633E161C246E}"/>
              </a:ext>
            </a:extLst>
          </p:cNvPr>
          <p:cNvSpPr>
            <a:spLocks noGrp="1"/>
          </p:cNvSpPr>
          <p:nvPr>
            <p:ph type="body" sz="quarter" idx="17"/>
          </p:nvPr>
        </p:nvSpPr>
        <p:spPr>
          <a:xfrm>
            <a:off x="5028476" y="2159000"/>
            <a:ext cx="2134053" cy="3002547"/>
          </a:xfrm>
        </p:spPr>
        <p:txBody>
          <a:bodyPr/>
          <a:lstStyle/>
          <a:p>
            <a:r>
              <a:rPr lang="en-US" dirty="0"/>
              <a:t>View Layout Replicator</a:t>
            </a:r>
          </a:p>
          <a:p>
            <a:r>
              <a:rPr lang="en-US" b="0" dirty="0"/>
              <a:t>Copy and apply the layout of a particular view to multiple views of the same entity.</a:t>
            </a:r>
          </a:p>
        </p:txBody>
      </p:sp>
      <p:sp>
        <p:nvSpPr>
          <p:cNvPr id="12" name="Text Placeholder 11">
            <a:extLst>
              <a:ext uri="{FF2B5EF4-FFF2-40B4-BE49-F238E27FC236}">
                <a16:creationId xmlns:a16="http://schemas.microsoft.com/office/drawing/2014/main" id="{B3C269AB-1734-418B-A7A6-E72575EEFDD7}"/>
              </a:ext>
            </a:extLst>
          </p:cNvPr>
          <p:cNvSpPr>
            <a:spLocks noGrp="1"/>
          </p:cNvSpPr>
          <p:nvPr>
            <p:ph type="body" sz="quarter" idx="19"/>
          </p:nvPr>
        </p:nvSpPr>
        <p:spPr>
          <a:xfrm>
            <a:off x="7327166" y="2159000"/>
            <a:ext cx="2134053" cy="3002547"/>
          </a:xfrm>
        </p:spPr>
        <p:txBody>
          <a:bodyPr/>
          <a:lstStyle/>
          <a:p>
            <a:r>
              <a:rPr lang="en-US" dirty="0"/>
              <a:t>View Designer</a:t>
            </a:r>
          </a:p>
          <a:p>
            <a:r>
              <a:rPr lang="en-US" b="0" dirty="0"/>
              <a:t>Tool to modify View queries that use </a:t>
            </a:r>
            <a:r>
              <a:rPr lang="en-US" b="0" dirty="0" err="1"/>
              <a:t>FetchXML</a:t>
            </a:r>
            <a:r>
              <a:rPr lang="en-US" b="0" dirty="0"/>
              <a:t> builder.</a:t>
            </a:r>
          </a:p>
        </p:txBody>
      </p:sp>
      <p:sp>
        <p:nvSpPr>
          <p:cNvPr id="14" name="Text Placeholder 13">
            <a:extLst>
              <a:ext uri="{FF2B5EF4-FFF2-40B4-BE49-F238E27FC236}">
                <a16:creationId xmlns:a16="http://schemas.microsoft.com/office/drawing/2014/main" id="{6C140967-D9C1-4825-ADD9-6B5265F048B6}"/>
              </a:ext>
            </a:extLst>
          </p:cNvPr>
          <p:cNvSpPr>
            <a:spLocks noGrp="1"/>
          </p:cNvSpPr>
          <p:nvPr>
            <p:ph type="body" sz="quarter" idx="21"/>
          </p:nvPr>
        </p:nvSpPr>
        <p:spPr>
          <a:xfrm>
            <a:off x="9625854" y="2159000"/>
            <a:ext cx="2134053" cy="3002547"/>
          </a:xfrm>
        </p:spPr>
        <p:txBody>
          <a:bodyPr/>
          <a:lstStyle/>
          <a:p>
            <a:r>
              <a:rPr lang="en-US" dirty="0"/>
              <a:t>Early Bound Generator</a:t>
            </a:r>
          </a:p>
          <a:p>
            <a:r>
              <a:rPr lang="en-US" b="0" dirty="0"/>
              <a:t>Generate early-bound entities, option sets, and actions. Uses CrmSvcUtil.exe </a:t>
            </a:r>
          </a:p>
        </p:txBody>
      </p:sp>
    </p:spTree>
    <p:extLst>
      <p:ext uri="{BB962C8B-B14F-4D97-AF65-F5344CB8AC3E}">
        <p14:creationId xmlns:p14="http://schemas.microsoft.com/office/powerpoint/2010/main" val="34900129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53AD97-EFE6-4F85-A365-D517990FDEC2}"/>
              </a:ext>
            </a:extLst>
          </p:cNvPr>
          <p:cNvSpPr>
            <a:spLocks noGrp="1"/>
          </p:cNvSpPr>
          <p:nvPr>
            <p:ph type="title"/>
          </p:nvPr>
        </p:nvSpPr>
        <p:spPr/>
        <p:txBody>
          <a:bodyPr/>
          <a:lstStyle/>
          <a:p>
            <a:r>
              <a:rPr lang="en-US" dirty="0" err="1"/>
              <a:t>XrmToolbox</a:t>
            </a:r>
            <a:r>
              <a:rPr lang="en-US" dirty="0"/>
              <a:t> Tools</a:t>
            </a:r>
          </a:p>
        </p:txBody>
      </p:sp>
      <p:sp>
        <p:nvSpPr>
          <p:cNvPr id="13" name="Text Placeholder 12">
            <a:extLst>
              <a:ext uri="{FF2B5EF4-FFF2-40B4-BE49-F238E27FC236}">
                <a16:creationId xmlns:a16="http://schemas.microsoft.com/office/drawing/2014/main" id="{FDA0E8C3-A49F-4036-B271-95708F6A847C}"/>
              </a:ext>
            </a:extLst>
          </p:cNvPr>
          <p:cNvSpPr>
            <a:spLocks noGrp="1"/>
          </p:cNvSpPr>
          <p:nvPr>
            <p:ph type="body" sz="quarter" idx="20"/>
          </p:nvPr>
        </p:nvSpPr>
        <p:spPr>
          <a:xfrm>
            <a:off x="418643" y="1120690"/>
            <a:ext cx="11328812" cy="738664"/>
          </a:xfrm>
        </p:spPr>
        <p:txBody>
          <a:bodyPr/>
          <a:lstStyle/>
          <a:p>
            <a:r>
              <a:rPr lang="en-US" dirty="0"/>
              <a:t>There are a number of community developer tools available from </a:t>
            </a:r>
            <a:r>
              <a:rPr lang="en-US" dirty="0" err="1"/>
              <a:t>XrmToolBox</a:t>
            </a:r>
            <a:r>
              <a:rPr lang="en-US" dirty="0"/>
              <a:t> . A few of the tools are listed below.</a:t>
            </a:r>
          </a:p>
        </p:txBody>
      </p:sp>
      <p:sp>
        <p:nvSpPr>
          <p:cNvPr id="9" name="Text Placeholder 8">
            <a:extLst>
              <a:ext uri="{FF2B5EF4-FFF2-40B4-BE49-F238E27FC236}">
                <a16:creationId xmlns:a16="http://schemas.microsoft.com/office/drawing/2014/main" id="{C66E62CD-9093-4814-B95B-0CB8863182ED}"/>
              </a:ext>
            </a:extLst>
          </p:cNvPr>
          <p:cNvSpPr>
            <a:spLocks noGrp="1"/>
          </p:cNvSpPr>
          <p:nvPr>
            <p:ph type="body" sz="quarter" idx="11"/>
          </p:nvPr>
        </p:nvSpPr>
        <p:spPr>
          <a:xfrm>
            <a:off x="431096" y="2160416"/>
            <a:ext cx="2134053" cy="3002547"/>
          </a:xfrm>
        </p:spPr>
        <p:txBody>
          <a:bodyPr/>
          <a:lstStyle/>
          <a:p>
            <a:r>
              <a:rPr lang="en-US" dirty="0"/>
              <a:t>Metadata Browser</a:t>
            </a:r>
          </a:p>
          <a:p>
            <a:r>
              <a:rPr lang="en-US" b="0" dirty="0"/>
              <a:t>Browse metadata that is contained within your CDS instance.</a:t>
            </a:r>
          </a:p>
        </p:txBody>
      </p:sp>
      <p:sp>
        <p:nvSpPr>
          <p:cNvPr id="10" name="Text Placeholder 9">
            <a:extLst>
              <a:ext uri="{FF2B5EF4-FFF2-40B4-BE49-F238E27FC236}">
                <a16:creationId xmlns:a16="http://schemas.microsoft.com/office/drawing/2014/main" id="{9FDD2B01-1CF9-429B-936D-11B834C8004D}"/>
              </a:ext>
            </a:extLst>
          </p:cNvPr>
          <p:cNvSpPr>
            <a:spLocks noGrp="1"/>
          </p:cNvSpPr>
          <p:nvPr>
            <p:ph type="body" sz="quarter" idx="15"/>
          </p:nvPr>
        </p:nvSpPr>
        <p:spPr>
          <a:xfrm>
            <a:off x="2729786" y="2159000"/>
            <a:ext cx="2134053" cy="3002547"/>
          </a:xfrm>
        </p:spPr>
        <p:txBody>
          <a:bodyPr/>
          <a:lstStyle/>
          <a:p>
            <a:r>
              <a:rPr lang="en-US" dirty="0"/>
              <a:t>Plugin Trace Viewer</a:t>
            </a:r>
          </a:p>
          <a:p>
            <a:r>
              <a:rPr lang="en-US" b="0" dirty="0"/>
              <a:t>Easy-to-use tool to filter and display information within a Plug-in Trace Log.</a:t>
            </a:r>
          </a:p>
        </p:txBody>
      </p:sp>
      <p:sp>
        <p:nvSpPr>
          <p:cNvPr id="11" name="Text Placeholder 10">
            <a:extLst>
              <a:ext uri="{FF2B5EF4-FFF2-40B4-BE49-F238E27FC236}">
                <a16:creationId xmlns:a16="http://schemas.microsoft.com/office/drawing/2014/main" id="{8A2FA6D1-D985-4DA0-A129-633E161C246E}"/>
              </a:ext>
            </a:extLst>
          </p:cNvPr>
          <p:cNvSpPr>
            <a:spLocks noGrp="1"/>
          </p:cNvSpPr>
          <p:nvPr>
            <p:ph type="body" sz="quarter" idx="17"/>
          </p:nvPr>
        </p:nvSpPr>
        <p:spPr>
          <a:xfrm>
            <a:off x="5028476" y="2159000"/>
            <a:ext cx="2134053" cy="3002547"/>
          </a:xfrm>
        </p:spPr>
        <p:txBody>
          <a:bodyPr/>
          <a:lstStyle/>
          <a:p>
            <a:r>
              <a:rPr lang="en-US" dirty="0"/>
              <a:t>Export to Microsoft Excel</a:t>
            </a:r>
          </a:p>
          <a:p>
            <a:r>
              <a:rPr lang="en-US" b="0" dirty="0"/>
              <a:t>Export records from a view or </a:t>
            </a:r>
            <a:r>
              <a:rPr lang="en-US" b="0" dirty="0" err="1"/>
              <a:t>FetchXML</a:t>
            </a:r>
            <a:r>
              <a:rPr lang="en-US" b="0" dirty="0"/>
              <a:t> query to Microsoft Excel.</a:t>
            </a:r>
          </a:p>
        </p:txBody>
      </p:sp>
      <p:sp>
        <p:nvSpPr>
          <p:cNvPr id="12" name="Text Placeholder 11">
            <a:extLst>
              <a:ext uri="{FF2B5EF4-FFF2-40B4-BE49-F238E27FC236}">
                <a16:creationId xmlns:a16="http://schemas.microsoft.com/office/drawing/2014/main" id="{B3C269AB-1734-418B-A7A6-E72575EEFDD7}"/>
              </a:ext>
            </a:extLst>
          </p:cNvPr>
          <p:cNvSpPr>
            <a:spLocks noGrp="1"/>
          </p:cNvSpPr>
          <p:nvPr>
            <p:ph type="body" sz="quarter" idx="19"/>
          </p:nvPr>
        </p:nvSpPr>
        <p:spPr>
          <a:xfrm>
            <a:off x="7327166" y="2159000"/>
            <a:ext cx="2134053" cy="3002547"/>
          </a:xfrm>
        </p:spPr>
        <p:txBody>
          <a:bodyPr/>
          <a:lstStyle/>
          <a:p>
            <a:r>
              <a:rPr lang="en-US" dirty="0"/>
              <a:t>Attribute Manager</a:t>
            </a:r>
          </a:p>
          <a:p>
            <a:r>
              <a:rPr lang="en-US" b="0" dirty="0"/>
              <a:t>Rename/delete/change the type of an attribute.</a:t>
            </a:r>
          </a:p>
        </p:txBody>
      </p:sp>
      <p:sp>
        <p:nvSpPr>
          <p:cNvPr id="14" name="Text Placeholder 13">
            <a:extLst>
              <a:ext uri="{FF2B5EF4-FFF2-40B4-BE49-F238E27FC236}">
                <a16:creationId xmlns:a16="http://schemas.microsoft.com/office/drawing/2014/main" id="{6C140967-D9C1-4825-ADD9-6B5265F048B6}"/>
              </a:ext>
            </a:extLst>
          </p:cNvPr>
          <p:cNvSpPr>
            <a:spLocks noGrp="1"/>
          </p:cNvSpPr>
          <p:nvPr>
            <p:ph type="body" sz="quarter" idx="21"/>
          </p:nvPr>
        </p:nvSpPr>
        <p:spPr>
          <a:xfrm>
            <a:off x="9625854" y="2159000"/>
            <a:ext cx="2134053" cy="3002547"/>
          </a:xfrm>
        </p:spPr>
        <p:txBody>
          <a:bodyPr/>
          <a:lstStyle/>
          <a:p>
            <a:r>
              <a:rPr lang="en-US" dirty="0" err="1"/>
              <a:t>Iconator</a:t>
            </a:r>
            <a:endParaRPr lang="en-US" dirty="0"/>
          </a:p>
          <a:p>
            <a:r>
              <a:rPr lang="en-US" b="0" dirty="0"/>
              <a:t>Manage custom entity icons in a single screen.</a:t>
            </a:r>
          </a:p>
        </p:txBody>
      </p:sp>
    </p:spTree>
    <p:extLst>
      <p:ext uri="{BB962C8B-B14F-4D97-AF65-F5344CB8AC3E}">
        <p14:creationId xmlns:p14="http://schemas.microsoft.com/office/powerpoint/2010/main" val="4186861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F4CBE6-5478-4490-B98A-5B6A57513EF5}"/>
              </a:ext>
            </a:extLst>
          </p:cNvPr>
          <p:cNvSpPr>
            <a:spLocks noGrp="1"/>
          </p:cNvSpPr>
          <p:nvPr>
            <p:ph type="title"/>
          </p:nvPr>
        </p:nvSpPr>
        <p:spPr/>
        <p:txBody>
          <a:bodyPr/>
          <a:lstStyle/>
          <a:p>
            <a:r>
              <a:rPr lang="en-US" b="1" i="0" dirty="0">
                <a:solidFill>
                  <a:srgbClr val="171717"/>
                </a:solidFill>
                <a:effectLst/>
                <a:latin typeface="Segoe UI" panose="020B0502040204020203" pitchFamily="34" charset="0"/>
              </a:rPr>
              <a:t>Deploy apps with Package Deployer</a:t>
            </a:r>
          </a:p>
        </p:txBody>
      </p:sp>
      <p:sp>
        <p:nvSpPr>
          <p:cNvPr id="14" name="Text Placeholder 13">
            <a:extLst>
              <a:ext uri="{FF2B5EF4-FFF2-40B4-BE49-F238E27FC236}">
                <a16:creationId xmlns:a16="http://schemas.microsoft.com/office/drawing/2014/main" id="{CA37FD4D-D853-49E4-A339-12ACA868131B}"/>
              </a:ext>
            </a:extLst>
          </p:cNvPr>
          <p:cNvSpPr>
            <a:spLocks noGrp="1"/>
          </p:cNvSpPr>
          <p:nvPr>
            <p:ph type="body" sz="quarter" idx="12"/>
          </p:nvPr>
        </p:nvSpPr>
        <p:spPr/>
        <p:txBody>
          <a:bodyPr/>
          <a:lstStyle/>
          <a:p>
            <a:r>
              <a:rPr lang="en-US" dirty="0"/>
              <a:t>Package Deployer overview</a:t>
            </a:r>
          </a:p>
        </p:txBody>
      </p:sp>
      <p:sp>
        <p:nvSpPr>
          <p:cNvPr id="15" name="Text Placeholder 14">
            <a:extLst>
              <a:ext uri="{FF2B5EF4-FFF2-40B4-BE49-F238E27FC236}">
                <a16:creationId xmlns:a16="http://schemas.microsoft.com/office/drawing/2014/main" id="{7D7F150B-A92E-4697-B8B7-49F14740AA32}"/>
              </a:ext>
            </a:extLst>
          </p:cNvPr>
          <p:cNvSpPr>
            <a:spLocks noGrp="1"/>
          </p:cNvSpPr>
          <p:nvPr>
            <p:ph type="body" sz="quarter" idx="13"/>
          </p:nvPr>
        </p:nvSpPr>
        <p:spPr/>
        <p:txBody>
          <a:bodyPr/>
          <a:lstStyle/>
          <a:p>
            <a:r>
              <a:rPr lang="en-US" b="1" i="0" dirty="0">
                <a:solidFill>
                  <a:srgbClr val="171717"/>
                </a:solidFill>
                <a:effectLst/>
                <a:latin typeface="Segoe UI" panose="020B0502040204020203" pitchFamily="34" charset="0"/>
              </a:rPr>
              <a:t>Configuring a Package Deployer package</a:t>
            </a:r>
          </a:p>
          <a:p>
            <a:endParaRPr lang="en-US" dirty="0"/>
          </a:p>
        </p:txBody>
      </p:sp>
    </p:spTree>
    <p:extLst>
      <p:ext uri="{BB962C8B-B14F-4D97-AF65-F5344CB8AC3E}">
        <p14:creationId xmlns:p14="http://schemas.microsoft.com/office/powerpoint/2010/main" val="25744437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AA346C-468C-4C5E-9522-183A64E6F4E7}"/>
              </a:ext>
            </a:extLst>
          </p:cNvPr>
          <p:cNvSpPr>
            <a:spLocks noGrp="1"/>
          </p:cNvSpPr>
          <p:nvPr>
            <p:ph type="title"/>
          </p:nvPr>
        </p:nvSpPr>
        <p:spPr/>
        <p:txBody>
          <a:bodyPr/>
          <a:lstStyle/>
          <a:p>
            <a:r>
              <a:rPr lang="en-US" dirty="0" err="1"/>
              <a:t>configdatastorage</a:t>
            </a:r>
            <a:r>
              <a:rPr lang="en-US" dirty="0"/>
              <a:t> Attributes</a:t>
            </a:r>
            <a:br>
              <a:rPr lang="en-US" dirty="0"/>
            </a:br>
            <a:endParaRPr lang="en-US" dirty="0"/>
          </a:p>
        </p:txBody>
      </p:sp>
      <p:sp>
        <p:nvSpPr>
          <p:cNvPr id="10" name="Text Placeholder 9">
            <a:extLst>
              <a:ext uri="{FF2B5EF4-FFF2-40B4-BE49-F238E27FC236}">
                <a16:creationId xmlns:a16="http://schemas.microsoft.com/office/drawing/2014/main" id="{A9B31207-07B3-45A3-B99D-97B40007D3F1}"/>
              </a:ext>
            </a:extLst>
          </p:cNvPr>
          <p:cNvSpPr>
            <a:spLocks noGrp="1"/>
          </p:cNvSpPr>
          <p:nvPr>
            <p:ph type="body" sz="quarter" idx="10"/>
          </p:nvPr>
        </p:nvSpPr>
        <p:spPr>
          <a:xfrm>
            <a:off x="418643" y="1083334"/>
            <a:ext cx="11341268" cy="1015663"/>
          </a:xfrm>
        </p:spPr>
        <p:txBody>
          <a:bodyPr/>
          <a:lstStyle/>
          <a:p>
            <a:r>
              <a:rPr lang="en-US" dirty="0"/>
              <a:t>The main settings of a Package Deployer package are found at the </a:t>
            </a:r>
            <a:r>
              <a:rPr lang="en-US" dirty="0" err="1"/>
              <a:t>configdatastorage</a:t>
            </a:r>
            <a:r>
              <a:rPr lang="en-US" dirty="0"/>
              <a:t> root node of the ImportConfig.xml document. The following table shows the settings that are available for you to configure.</a:t>
            </a:r>
          </a:p>
        </p:txBody>
      </p:sp>
      <p:graphicFrame>
        <p:nvGraphicFramePr>
          <p:cNvPr id="11" name="Table 10">
            <a:extLst>
              <a:ext uri="{FF2B5EF4-FFF2-40B4-BE49-F238E27FC236}">
                <a16:creationId xmlns:a16="http://schemas.microsoft.com/office/drawing/2014/main" id="{496C35CC-9DA9-46DF-86A8-125227392A79}"/>
              </a:ext>
            </a:extLst>
          </p:cNvPr>
          <p:cNvGraphicFramePr>
            <a:graphicFrameLocks noGrp="1"/>
          </p:cNvGraphicFramePr>
          <p:nvPr>
            <p:extLst>
              <p:ext uri="{D42A27DB-BD31-4B8C-83A1-F6EECF244321}">
                <p14:modId xmlns:p14="http://schemas.microsoft.com/office/powerpoint/2010/main" val="735505089"/>
              </p:ext>
            </p:extLst>
          </p:nvPr>
        </p:nvGraphicFramePr>
        <p:xfrm>
          <a:off x="418643" y="2218976"/>
          <a:ext cx="11134269" cy="4198530"/>
        </p:xfrm>
        <a:graphic>
          <a:graphicData uri="http://schemas.openxmlformats.org/drawingml/2006/table">
            <a:tbl>
              <a:tblPr bandRow="1">
                <a:tableStyleId>{46F890A9-2807-4EBB-B81D-B2AA78EC7F39}</a:tableStyleId>
              </a:tblPr>
              <a:tblGrid>
                <a:gridCol w="3462928">
                  <a:extLst>
                    <a:ext uri="{9D8B030D-6E8A-4147-A177-3AD203B41FA5}">
                      <a16:colId xmlns:a16="http://schemas.microsoft.com/office/drawing/2014/main" val="768576885"/>
                    </a:ext>
                  </a:extLst>
                </a:gridCol>
                <a:gridCol w="7671341">
                  <a:extLst>
                    <a:ext uri="{9D8B030D-6E8A-4147-A177-3AD203B41FA5}">
                      <a16:colId xmlns:a16="http://schemas.microsoft.com/office/drawing/2014/main" val="2724329228"/>
                    </a:ext>
                  </a:extLst>
                </a:gridCol>
              </a:tblGrid>
              <a:tr h="492831">
                <a:tc>
                  <a:txBody>
                    <a:bodyPr/>
                    <a:lstStyle/>
                    <a:p>
                      <a:pPr algn="l" fontAlgn="t"/>
                      <a:r>
                        <a:rPr lang="en-US" sz="1600" u="none" strike="noStrike">
                          <a:effectLst/>
                        </a:rPr>
                        <a:t>installsampledata</a:t>
                      </a:r>
                      <a:endParaRPr lang="en-US" sz="1600" b="0" i="0" u="none" strike="noStrike">
                        <a:solidFill>
                          <a:srgbClr val="171717"/>
                        </a:solidFill>
                        <a:effectLst/>
                        <a:latin typeface="Segoe UI" panose="020B0502040204020203" pitchFamily="34" charset="0"/>
                      </a:endParaRPr>
                    </a:p>
                  </a:txBody>
                  <a:tcPr marL="5626" marR="5626" marT="5626" marB="0"/>
                </a:tc>
                <a:tc>
                  <a:txBody>
                    <a:bodyPr/>
                    <a:lstStyle/>
                    <a:p>
                      <a:pPr algn="l" fontAlgn="t"/>
                      <a:r>
                        <a:rPr lang="en-US" sz="1600" u="none" strike="noStrike">
                          <a:effectLst/>
                        </a:rPr>
                        <a:t>If set to true, installs sample data to the Dataverse instance.</a:t>
                      </a:r>
                      <a:endParaRPr lang="en-US" sz="1600" b="0" i="0" u="none" strike="noStrike">
                        <a:solidFill>
                          <a:srgbClr val="171717"/>
                        </a:solidFill>
                        <a:effectLst/>
                        <a:latin typeface="Segoe UI" panose="020B0502040204020203" pitchFamily="34" charset="0"/>
                      </a:endParaRPr>
                    </a:p>
                  </a:txBody>
                  <a:tcPr marL="5626" marR="5626" marT="5626" marB="0"/>
                </a:tc>
                <a:extLst>
                  <a:ext uri="{0D108BD9-81ED-4DB2-BD59-A6C34878D82A}">
                    <a16:rowId xmlns:a16="http://schemas.microsoft.com/office/drawing/2014/main" val="2412365147"/>
                  </a:ext>
                </a:extLst>
              </a:tr>
              <a:tr h="720290">
                <a:tc>
                  <a:txBody>
                    <a:bodyPr/>
                    <a:lstStyle/>
                    <a:p>
                      <a:pPr algn="l" fontAlgn="t"/>
                      <a:r>
                        <a:rPr lang="en-US" sz="1600" u="none" strike="noStrike">
                          <a:effectLst/>
                        </a:rPr>
                        <a:t>waitforsampledatatoinstall</a:t>
                      </a:r>
                      <a:endParaRPr lang="en-US" sz="1600" b="0" i="0" u="none" strike="noStrike">
                        <a:solidFill>
                          <a:srgbClr val="171717"/>
                        </a:solidFill>
                        <a:effectLst/>
                        <a:latin typeface="Segoe UI" panose="020B0502040204020203" pitchFamily="34" charset="0"/>
                      </a:endParaRPr>
                    </a:p>
                  </a:txBody>
                  <a:tcPr marL="5626" marR="5626" marT="5626" marB="0"/>
                </a:tc>
                <a:tc>
                  <a:txBody>
                    <a:bodyPr/>
                    <a:lstStyle/>
                    <a:p>
                      <a:pPr algn="l" fontAlgn="t"/>
                      <a:r>
                        <a:rPr lang="en-US" sz="1600" u="none" strike="noStrike">
                          <a:effectLst/>
                        </a:rPr>
                        <a:t>If true, and installsampledata is also true, waits for sample data to install before deploying the package.</a:t>
                      </a:r>
                      <a:endParaRPr lang="en-US" sz="1600" b="0" i="0" u="none" strike="noStrike">
                        <a:solidFill>
                          <a:srgbClr val="171717"/>
                        </a:solidFill>
                        <a:effectLst/>
                        <a:latin typeface="Segoe UI" panose="020B0502040204020203" pitchFamily="34" charset="0"/>
                      </a:endParaRPr>
                    </a:p>
                  </a:txBody>
                  <a:tcPr marL="5626" marR="5626" marT="5626" marB="0"/>
                </a:tc>
                <a:extLst>
                  <a:ext uri="{0D108BD9-81ED-4DB2-BD59-A6C34878D82A}">
                    <a16:rowId xmlns:a16="http://schemas.microsoft.com/office/drawing/2014/main" val="2155495171"/>
                  </a:ext>
                </a:extLst>
              </a:tr>
              <a:tr h="890884">
                <a:tc>
                  <a:txBody>
                    <a:bodyPr/>
                    <a:lstStyle/>
                    <a:p>
                      <a:pPr algn="l" fontAlgn="t"/>
                      <a:r>
                        <a:rPr lang="en-US" sz="1600" u="none" strike="noStrike">
                          <a:effectLst/>
                        </a:rPr>
                        <a:t>agentdesktopzipfile</a:t>
                      </a:r>
                      <a:endParaRPr lang="en-US" sz="1600" b="0" i="0" u="none" strike="noStrike">
                        <a:solidFill>
                          <a:srgbClr val="171717"/>
                        </a:solidFill>
                        <a:effectLst/>
                        <a:latin typeface="Segoe UI" panose="020B0502040204020203" pitchFamily="34" charset="0"/>
                      </a:endParaRPr>
                    </a:p>
                  </a:txBody>
                  <a:tcPr marL="5626" marR="5626" marT="5626" marB="0"/>
                </a:tc>
                <a:tc>
                  <a:txBody>
                    <a:bodyPr/>
                    <a:lstStyle/>
                    <a:p>
                      <a:pPr algn="l" fontAlgn="t"/>
                      <a:r>
                        <a:rPr lang="en-US" sz="1600" u="sng" strike="noStrike">
                          <a:effectLst/>
                          <a:hlinkClick r:id="rId2"/>
                        </a:rPr>
                        <a:t>Commonly used for creating Unified Service Desk packages. For more information about Unified Service Desk, see Administration Guide for Unified Service Desk 3.0 .</a:t>
                      </a:r>
                      <a:endParaRPr lang="en-US" sz="1600" b="0" i="0" u="sng" strike="noStrike">
                        <a:solidFill>
                          <a:srgbClr val="0563C1"/>
                        </a:solidFill>
                        <a:effectLst/>
                        <a:latin typeface="Calibri" panose="020F0502020204030204" pitchFamily="34" charset="0"/>
                      </a:endParaRPr>
                    </a:p>
                  </a:txBody>
                  <a:tcPr marL="5626" marR="5626" marT="5626" marB="0"/>
                </a:tc>
                <a:extLst>
                  <a:ext uri="{0D108BD9-81ED-4DB2-BD59-A6C34878D82A}">
                    <a16:rowId xmlns:a16="http://schemas.microsoft.com/office/drawing/2014/main" val="4051944037"/>
                  </a:ext>
                </a:extLst>
              </a:tr>
              <a:tr h="767676">
                <a:tc>
                  <a:txBody>
                    <a:bodyPr/>
                    <a:lstStyle/>
                    <a:p>
                      <a:pPr algn="l" fontAlgn="t"/>
                      <a:r>
                        <a:rPr lang="en-US" sz="1600" u="none" strike="noStrike" dirty="0" err="1">
                          <a:effectLst/>
                        </a:rPr>
                        <a:t>agentedesktopexename</a:t>
                      </a:r>
                      <a:endParaRPr lang="en-US" sz="1600" b="0" i="0" u="none" strike="noStrike" dirty="0">
                        <a:solidFill>
                          <a:srgbClr val="171717"/>
                        </a:solidFill>
                        <a:effectLst/>
                        <a:latin typeface="Segoe UI" panose="020B0502040204020203" pitchFamily="34" charset="0"/>
                      </a:endParaRPr>
                    </a:p>
                  </a:txBody>
                  <a:tcPr marL="5626" marR="5626" marT="5626" marB="0"/>
                </a:tc>
                <a:tc>
                  <a:txBody>
                    <a:bodyPr/>
                    <a:lstStyle/>
                    <a:p>
                      <a:pPr algn="l" fontAlgn="t"/>
                      <a:r>
                        <a:rPr lang="en-US" sz="1600" u="sng" strike="noStrike">
                          <a:effectLst/>
                          <a:hlinkClick r:id="rId2"/>
                        </a:rPr>
                        <a:t>Commonly used for creating Unified Service Desk packages. For more information about Unified Service Desk, see Administration Guide for Unified Service Desk 3.0 .</a:t>
                      </a:r>
                      <a:endParaRPr lang="en-US" sz="1600" b="0" i="0" u="sng" strike="noStrike">
                        <a:solidFill>
                          <a:srgbClr val="0563C1"/>
                        </a:solidFill>
                        <a:effectLst/>
                        <a:latin typeface="Calibri" panose="020F0502020204030204" pitchFamily="34" charset="0"/>
                      </a:endParaRPr>
                    </a:p>
                  </a:txBody>
                  <a:tcPr marL="5626" marR="5626" marT="5626" marB="0"/>
                </a:tc>
                <a:extLst>
                  <a:ext uri="{0D108BD9-81ED-4DB2-BD59-A6C34878D82A}">
                    <a16:rowId xmlns:a16="http://schemas.microsoft.com/office/drawing/2014/main" val="751798285"/>
                  </a:ext>
                </a:extLst>
              </a:tr>
              <a:tr h="1326849">
                <a:tc>
                  <a:txBody>
                    <a:bodyPr/>
                    <a:lstStyle/>
                    <a:p>
                      <a:pPr algn="l" fontAlgn="t"/>
                      <a:r>
                        <a:rPr lang="en-US" sz="1600" u="none" strike="noStrike" dirty="0" err="1">
                          <a:effectLst/>
                        </a:rPr>
                        <a:t>crmmigdataimportfile</a:t>
                      </a:r>
                      <a:endParaRPr lang="en-US" sz="1600" b="0" i="0" u="none" strike="noStrike" dirty="0">
                        <a:solidFill>
                          <a:srgbClr val="171717"/>
                        </a:solidFill>
                        <a:effectLst/>
                        <a:latin typeface="Segoe UI" panose="020B0502040204020203" pitchFamily="34" charset="0"/>
                      </a:endParaRPr>
                    </a:p>
                  </a:txBody>
                  <a:tcPr marL="5626" marR="5626" marT="5626" marB="0"/>
                </a:tc>
                <a:tc>
                  <a:txBody>
                    <a:bodyPr/>
                    <a:lstStyle/>
                    <a:p>
                      <a:pPr algn="l" fontAlgn="t"/>
                      <a:r>
                        <a:rPr lang="en-US" sz="1600" u="sng" strike="noStrike" dirty="0">
                          <a:effectLst/>
                          <a:hlinkClick r:id="rId3"/>
                        </a:rPr>
                        <a:t>File name of the default configuration data file (.zip) that is exported by using the Configuration Migration tool. For more information on the Configuration Migration tool, see Move configuration data across instances and organizations with the Configuration Migration tool .</a:t>
                      </a:r>
                      <a:endParaRPr lang="en-US" sz="1600" b="0" i="0" u="sng" strike="noStrike" dirty="0">
                        <a:solidFill>
                          <a:srgbClr val="0563C1"/>
                        </a:solidFill>
                        <a:effectLst/>
                        <a:latin typeface="Calibri" panose="020F0502020204030204" pitchFamily="34" charset="0"/>
                      </a:endParaRPr>
                    </a:p>
                  </a:txBody>
                  <a:tcPr marL="5626" marR="5626" marT="5626" marB="0"/>
                </a:tc>
                <a:extLst>
                  <a:ext uri="{0D108BD9-81ED-4DB2-BD59-A6C34878D82A}">
                    <a16:rowId xmlns:a16="http://schemas.microsoft.com/office/drawing/2014/main" val="1308430710"/>
                  </a:ext>
                </a:extLst>
              </a:tr>
            </a:tbl>
          </a:graphicData>
        </a:graphic>
      </p:graphicFrame>
    </p:spTree>
    <p:extLst>
      <p:ext uri="{BB962C8B-B14F-4D97-AF65-F5344CB8AC3E}">
        <p14:creationId xmlns:p14="http://schemas.microsoft.com/office/powerpoint/2010/main" val="18735403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26A0F-38A6-4269-BF2F-6C765572D803}"/>
              </a:ext>
            </a:extLst>
          </p:cNvPr>
          <p:cNvSpPr>
            <a:spLocks noGrp="1"/>
          </p:cNvSpPr>
          <p:nvPr>
            <p:ph type="title"/>
          </p:nvPr>
        </p:nvSpPr>
        <p:spPr/>
        <p:txBody>
          <a:bodyPr/>
          <a:lstStyle/>
          <a:p>
            <a:r>
              <a:rPr lang="en-US" dirty="0"/>
              <a:t>&lt;solutions&gt; Node</a:t>
            </a:r>
          </a:p>
        </p:txBody>
      </p:sp>
      <p:graphicFrame>
        <p:nvGraphicFramePr>
          <p:cNvPr id="8" name="Table 7">
            <a:extLst>
              <a:ext uri="{FF2B5EF4-FFF2-40B4-BE49-F238E27FC236}">
                <a16:creationId xmlns:a16="http://schemas.microsoft.com/office/drawing/2014/main" id="{BADBA1C7-5938-412C-9087-EAADE7B02CE9}"/>
              </a:ext>
            </a:extLst>
          </p:cNvPr>
          <p:cNvGraphicFramePr>
            <a:graphicFrameLocks noGrp="1"/>
          </p:cNvGraphicFramePr>
          <p:nvPr>
            <p:extLst>
              <p:ext uri="{D42A27DB-BD31-4B8C-83A1-F6EECF244321}">
                <p14:modId xmlns:p14="http://schemas.microsoft.com/office/powerpoint/2010/main" val="3858127060"/>
              </p:ext>
            </p:extLst>
          </p:nvPr>
        </p:nvGraphicFramePr>
        <p:xfrm>
          <a:off x="418643" y="1456898"/>
          <a:ext cx="3852568" cy="4067601"/>
        </p:xfrm>
        <a:graphic>
          <a:graphicData uri="http://schemas.openxmlformats.org/drawingml/2006/table">
            <a:tbl>
              <a:tblPr firstRow="1" bandCol="1">
                <a:tableStyleId>{5C22544A-7EE6-4342-B048-85BDC9FD1C3A}</a:tableStyleId>
              </a:tblPr>
              <a:tblGrid>
                <a:gridCol w="1926284">
                  <a:extLst>
                    <a:ext uri="{9D8B030D-6E8A-4147-A177-3AD203B41FA5}">
                      <a16:colId xmlns:a16="http://schemas.microsoft.com/office/drawing/2014/main" val="1145888942"/>
                    </a:ext>
                  </a:extLst>
                </a:gridCol>
                <a:gridCol w="1926284">
                  <a:extLst>
                    <a:ext uri="{9D8B030D-6E8A-4147-A177-3AD203B41FA5}">
                      <a16:colId xmlns:a16="http://schemas.microsoft.com/office/drawing/2014/main" val="783066390"/>
                    </a:ext>
                  </a:extLst>
                </a:gridCol>
              </a:tblGrid>
              <a:tr h="281530">
                <a:tc>
                  <a:txBody>
                    <a:bodyPr/>
                    <a:lstStyle/>
                    <a:p>
                      <a:pPr algn="l" fontAlgn="t"/>
                      <a:r>
                        <a:rPr lang="en-US" sz="1200">
                          <a:effectLst/>
                        </a:rPr>
                        <a:t>Attribute</a:t>
                      </a:r>
                    </a:p>
                  </a:txBody>
                  <a:tcPr marL="43764" marR="43764" marT="21882" marB="21882"/>
                </a:tc>
                <a:tc>
                  <a:txBody>
                    <a:bodyPr/>
                    <a:lstStyle/>
                    <a:p>
                      <a:pPr algn="l" fontAlgn="t"/>
                      <a:r>
                        <a:rPr lang="en-US" sz="1200">
                          <a:effectLst/>
                        </a:rPr>
                        <a:t>Description</a:t>
                      </a:r>
                    </a:p>
                  </a:txBody>
                  <a:tcPr marL="43764" marR="43764" marT="21882" marB="21882"/>
                </a:tc>
                <a:extLst>
                  <a:ext uri="{0D108BD9-81ED-4DB2-BD59-A6C34878D82A}">
                    <a16:rowId xmlns:a16="http://schemas.microsoft.com/office/drawing/2014/main" val="611932528"/>
                  </a:ext>
                </a:extLst>
              </a:tr>
              <a:tr h="491636">
                <a:tc>
                  <a:txBody>
                    <a:bodyPr/>
                    <a:lstStyle/>
                    <a:p>
                      <a:pPr algn="l" fontAlgn="t"/>
                      <a:r>
                        <a:rPr lang="en-US" sz="1200">
                          <a:effectLst/>
                        </a:rPr>
                        <a:t>solutionpackagefilename</a:t>
                      </a:r>
                    </a:p>
                  </a:txBody>
                  <a:tcPr marL="43764" marR="43764" marT="21882" marB="21882"/>
                </a:tc>
                <a:tc>
                  <a:txBody>
                    <a:bodyPr/>
                    <a:lstStyle/>
                    <a:p>
                      <a:pPr algn="l" fontAlgn="t"/>
                      <a:r>
                        <a:rPr lang="en-US" sz="1200">
                          <a:effectLst/>
                        </a:rPr>
                        <a:t>Specifies .zip file name of the given solution</a:t>
                      </a:r>
                    </a:p>
                  </a:txBody>
                  <a:tcPr marL="43764" marR="43764" marT="21882" marB="21882"/>
                </a:tc>
                <a:extLst>
                  <a:ext uri="{0D108BD9-81ED-4DB2-BD59-A6C34878D82A}">
                    <a16:rowId xmlns:a16="http://schemas.microsoft.com/office/drawing/2014/main" val="2084581059"/>
                  </a:ext>
                </a:extLst>
              </a:tr>
              <a:tr h="1752270">
                <a:tc>
                  <a:txBody>
                    <a:bodyPr/>
                    <a:lstStyle/>
                    <a:p>
                      <a:pPr algn="l" fontAlgn="t"/>
                      <a:r>
                        <a:rPr lang="en-US" sz="1200">
                          <a:effectLst/>
                        </a:rPr>
                        <a:t>overwriteunmanagedcustomization</a:t>
                      </a:r>
                    </a:p>
                  </a:txBody>
                  <a:tcPr marL="43764" marR="43764" marT="21882" marB="21882"/>
                </a:tc>
                <a:tc>
                  <a:txBody>
                    <a:bodyPr/>
                    <a:lstStyle/>
                    <a:p>
                      <a:pPr algn="l" fontAlgn="t"/>
                      <a:r>
                        <a:rPr lang="en-US" sz="1200" dirty="0">
                          <a:effectLst/>
                        </a:rPr>
                        <a:t>Specifies whether to overwrite any unmanaged customizations when you are importing a solution that already exists in the target </a:t>
                      </a:r>
                      <a:r>
                        <a:rPr lang="en-US" sz="1200" dirty="0" err="1">
                          <a:effectLst/>
                        </a:rPr>
                        <a:t>Dataverse</a:t>
                      </a:r>
                      <a:r>
                        <a:rPr lang="en-US" sz="1200" dirty="0">
                          <a:effectLst/>
                        </a:rPr>
                        <a:t> instance. </a:t>
                      </a:r>
                    </a:p>
                  </a:txBody>
                  <a:tcPr marL="43764" marR="43764" marT="21882" marB="21882"/>
                </a:tc>
                <a:extLst>
                  <a:ext uri="{0D108BD9-81ED-4DB2-BD59-A6C34878D82A}">
                    <a16:rowId xmlns:a16="http://schemas.microsoft.com/office/drawing/2014/main" val="2509992717"/>
                  </a:ext>
                </a:extLst>
              </a:tr>
              <a:tr h="1542165">
                <a:tc>
                  <a:txBody>
                    <a:bodyPr/>
                    <a:lstStyle/>
                    <a:p>
                      <a:pPr algn="l" fontAlgn="t"/>
                      <a:r>
                        <a:rPr lang="en-US" sz="1200" dirty="0" err="1">
                          <a:effectLst/>
                        </a:rPr>
                        <a:t>publishworkflowsandactivateplugins</a:t>
                      </a:r>
                      <a:endParaRPr lang="en-US" sz="1200" dirty="0">
                        <a:effectLst/>
                      </a:endParaRPr>
                    </a:p>
                  </a:txBody>
                  <a:tcPr marL="43764" marR="43764" marT="21882" marB="21882"/>
                </a:tc>
                <a:tc>
                  <a:txBody>
                    <a:bodyPr/>
                    <a:lstStyle/>
                    <a:p>
                      <a:pPr algn="l" fontAlgn="t"/>
                      <a:r>
                        <a:rPr lang="en-US" sz="1200" dirty="0">
                          <a:effectLst/>
                        </a:rPr>
                        <a:t>Specifies whether to publish workflows and activate plug-ins in the target model-driven app instance after the solution is imported. </a:t>
                      </a:r>
                    </a:p>
                  </a:txBody>
                  <a:tcPr marL="43764" marR="43764" marT="21882" marB="21882"/>
                </a:tc>
                <a:extLst>
                  <a:ext uri="{0D108BD9-81ED-4DB2-BD59-A6C34878D82A}">
                    <a16:rowId xmlns:a16="http://schemas.microsoft.com/office/drawing/2014/main" val="2955572776"/>
                  </a:ext>
                </a:extLst>
              </a:tr>
            </a:tbl>
          </a:graphicData>
        </a:graphic>
      </p:graphicFrame>
      <p:pic>
        <p:nvPicPr>
          <p:cNvPr id="10" name="Picture 9">
            <a:extLst>
              <a:ext uri="{FF2B5EF4-FFF2-40B4-BE49-F238E27FC236}">
                <a16:creationId xmlns:a16="http://schemas.microsoft.com/office/drawing/2014/main" id="{6B53354C-BF00-4A66-AEC9-C4272EE55F7B}"/>
              </a:ext>
            </a:extLst>
          </p:cNvPr>
          <p:cNvPicPr>
            <a:picLocks noChangeAspect="1"/>
          </p:cNvPicPr>
          <p:nvPr/>
        </p:nvPicPr>
        <p:blipFill>
          <a:blip r:embed="rId3"/>
          <a:stretch>
            <a:fillRect/>
          </a:stretch>
        </p:blipFill>
        <p:spPr>
          <a:xfrm>
            <a:off x="4271212" y="1456898"/>
            <a:ext cx="8025062" cy="4067601"/>
          </a:xfrm>
          <a:prstGeom prst="rect">
            <a:avLst/>
          </a:prstGeom>
        </p:spPr>
      </p:pic>
    </p:spTree>
    <p:extLst>
      <p:ext uri="{BB962C8B-B14F-4D97-AF65-F5344CB8AC3E}">
        <p14:creationId xmlns:p14="http://schemas.microsoft.com/office/powerpoint/2010/main" val="22266132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0FB4C-1E55-4755-BDF4-4086C19B1780}"/>
              </a:ext>
            </a:extLst>
          </p:cNvPr>
          <p:cNvSpPr>
            <a:spLocks noGrp="1"/>
          </p:cNvSpPr>
          <p:nvPr>
            <p:ph type="title"/>
          </p:nvPr>
        </p:nvSpPr>
        <p:spPr/>
        <p:txBody>
          <a:bodyPr/>
          <a:lstStyle/>
          <a:p>
            <a:r>
              <a:rPr lang="en-US" dirty="0"/>
              <a:t>&lt;</a:t>
            </a:r>
            <a:r>
              <a:rPr lang="en-US" dirty="0" err="1"/>
              <a:t>filestoimport</a:t>
            </a:r>
            <a:r>
              <a:rPr lang="en-US" dirty="0"/>
              <a:t>&gt; Node</a:t>
            </a:r>
          </a:p>
        </p:txBody>
      </p:sp>
      <p:sp>
        <p:nvSpPr>
          <p:cNvPr id="6" name="Text Placeholder 5">
            <a:extLst>
              <a:ext uri="{FF2B5EF4-FFF2-40B4-BE49-F238E27FC236}">
                <a16:creationId xmlns:a16="http://schemas.microsoft.com/office/drawing/2014/main" id="{95A51C3C-E2BB-4219-9651-1D1D4BFEAB1A}"/>
              </a:ext>
            </a:extLst>
          </p:cNvPr>
          <p:cNvSpPr>
            <a:spLocks noGrp="1"/>
          </p:cNvSpPr>
          <p:nvPr>
            <p:ph type="body" sz="quarter" idx="10"/>
          </p:nvPr>
        </p:nvSpPr>
        <p:spPr/>
        <p:txBody>
          <a:bodyPr/>
          <a:lstStyle/>
          <a:p>
            <a:r>
              <a:rPr lang="en-US" dirty="0"/>
              <a:t>&lt;</a:t>
            </a:r>
            <a:r>
              <a:rPr lang="en-US" dirty="0" err="1"/>
              <a:t>configimportfile</a:t>
            </a:r>
            <a:r>
              <a:rPr lang="en-US" dirty="0"/>
              <a:t>&gt; nodes can contain the attributes that are outlined in the following table.</a:t>
            </a:r>
          </a:p>
        </p:txBody>
      </p:sp>
      <p:graphicFrame>
        <p:nvGraphicFramePr>
          <p:cNvPr id="9" name="Table 8">
            <a:extLst>
              <a:ext uri="{FF2B5EF4-FFF2-40B4-BE49-F238E27FC236}">
                <a16:creationId xmlns:a16="http://schemas.microsoft.com/office/drawing/2014/main" id="{AF8AA0CF-9267-4DDD-B9F8-495139D9FAFA}"/>
              </a:ext>
            </a:extLst>
          </p:cNvPr>
          <p:cNvGraphicFramePr>
            <a:graphicFrameLocks noGrp="1"/>
          </p:cNvGraphicFramePr>
          <p:nvPr>
            <p:extLst>
              <p:ext uri="{D42A27DB-BD31-4B8C-83A1-F6EECF244321}">
                <p14:modId xmlns:p14="http://schemas.microsoft.com/office/powerpoint/2010/main" val="323160987"/>
              </p:ext>
            </p:extLst>
          </p:nvPr>
        </p:nvGraphicFramePr>
        <p:xfrm>
          <a:off x="613610" y="1457324"/>
          <a:ext cx="10924674" cy="4938726"/>
        </p:xfrm>
        <a:graphic>
          <a:graphicData uri="http://schemas.openxmlformats.org/drawingml/2006/table">
            <a:tbl>
              <a:tblPr firstRow="1" bandRow="1">
                <a:tableStyleId>{B301B821-A1FF-4177-AEE7-76D212191A09}</a:tableStyleId>
              </a:tblPr>
              <a:tblGrid>
                <a:gridCol w="5462337">
                  <a:extLst>
                    <a:ext uri="{9D8B030D-6E8A-4147-A177-3AD203B41FA5}">
                      <a16:colId xmlns:a16="http://schemas.microsoft.com/office/drawing/2014/main" val="2731999320"/>
                    </a:ext>
                  </a:extLst>
                </a:gridCol>
                <a:gridCol w="5462337">
                  <a:extLst>
                    <a:ext uri="{9D8B030D-6E8A-4147-A177-3AD203B41FA5}">
                      <a16:colId xmlns:a16="http://schemas.microsoft.com/office/drawing/2014/main" val="2924175597"/>
                    </a:ext>
                  </a:extLst>
                </a:gridCol>
              </a:tblGrid>
              <a:tr h="171411">
                <a:tc>
                  <a:txBody>
                    <a:bodyPr/>
                    <a:lstStyle/>
                    <a:p>
                      <a:pPr algn="l" fontAlgn="t"/>
                      <a:r>
                        <a:rPr lang="en-US" sz="1200">
                          <a:effectLst/>
                        </a:rPr>
                        <a:t>Attribute</a:t>
                      </a:r>
                    </a:p>
                  </a:txBody>
                  <a:tcPr marL="22250" marR="22250" marT="11125" marB="11125"/>
                </a:tc>
                <a:tc>
                  <a:txBody>
                    <a:bodyPr/>
                    <a:lstStyle/>
                    <a:p>
                      <a:pPr algn="l" fontAlgn="t"/>
                      <a:r>
                        <a:rPr lang="en-US" sz="1200">
                          <a:effectLst/>
                        </a:rPr>
                        <a:t>Description</a:t>
                      </a:r>
                    </a:p>
                  </a:txBody>
                  <a:tcPr marL="22250" marR="22250" marT="11125" marB="11125"/>
                </a:tc>
                <a:extLst>
                  <a:ext uri="{0D108BD9-81ED-4DB2-BD59-A6C34878D82A}">
                    <a16:rowId xmlns:a16="http://schemas.microsoft.com/office/drawing/2014/main" val="3603470534"/>
                  </a:ext>
                </a:extLst>
              </a:tr>
              <a:tr h="555186">
                <a:tc>
                  <a:txBody>
                    <a:bodyPr/>
                    <a:lstStyle/>
                    <a:p>
                      <a:pPr algn="l" fontAlgn="t"/>
                      <a:r>
                        <a:rPr lang="en-US" sz="1200">
                          <a:effectLst/>
                        </a:rPr>
                        <a:t>filename</a:t>
                      </a:r>
                    </a:p>
                  </a:txBody>
                  <a:tcPr marL="22250" marR="22250" marT="11125" marB="11125"/>
                </a:tc>
                <a:tc>
                  <a:txBody>
                    <a:bodyPr/>
                    <a:lstStyle/>
                    <a:p>
                      <a:pPr algn="l" fontAlgn="t"/>
                      <a:r>
                        <a:rPr lang="en-US" sz="1200">
                          <a:effectLst/>
                        </a:rPr>
                        <a:t>Name of the file that contains the import data. If the file is a .zip file, a node must be present with a node for each file in the .zip file.</a:t>
                      </a:r>
                    </a:p>
                  </a:txBody>
                  <a:tcPr marL="22250" marR="22250" marT="11125" marB="11125"/>
                </a:tc>
                <a:extLst>
                  <a:ext uri="{0D108BD9-81ED-4DB2-BD59-A6C34878D82A}">
                    <a16:rowId xmlns:a16="http://schemas.microsoft.com/office/drawing/2014/main" val="2236603632"/>
                  </a:ext>
                </a:extLst>
              </a:tr>
              <a:tr h="171411">
                <a:tc>
                  <a:txBody>
                    <a:bodyPr/>
                    <a:lstStyle/>
                    <a:p>
                      <a:pPr algn="l" fontAlgn="t"/>
                      <a:r>
                        <a:rPr lang="en-US" sz="1200">
                          <a:effectLst/>
                        </a:rPr>
                        <a:t>filetype</a:t>
                      </a:r>
                    </a:p>
                  </a:txBody>
                  <a:tcPr marL="22250" marR="22250" marT="11125" marB="11125"/>
                </a:tc>
                <a:tc>
                  <a:txBody>
                    <a:bodyPr/>
                    <a:lstStyle/>
                    <a:p>
                      <a:pPr algn="l" fontAlgn="t"/>
                      <a:r>
                        <a:rPr lang="en-US" sz="1200">
                          <a:effectLst/>
                        </a:rPr>
                        <a:t>This can be csv, xml, or zip.</a:t>
                      </a:r>
                    </a:p>
                  </a:txBody>
                  <a:tcPr marL="22250" marR="22250" marT="11125" marB="11125"/>
                </a:tc>
                <a:extLst>
                  <a:ext uri="{0D108BD9-81ED-4DB2-BD59-A6C34878D82A}">
                    <a16:rowId xmlns:a16="http://schemas.microsoft.com/office/drawing/2014/main" val="1801145126"/>
                  </a:ext>
                </a:extLst>
              </a:tr>
              <a:tr h="683110">
                <a:tc>
                  <a:txBody>
                    <a:bodyPr/>
                    <a:lstStyle/>
                    <a:p>
                      <a:pPr algn="l" fontAlgn="t"/>
                      <a:r>
                        <a:rPr lang="en-US" sz="1200">
                          <a:effectLst/>
                        </a:rPr>
                        <a:t>associatedmap</a:t>
                      </a:r>
                    </a:p>
                  </a:txBody>
                  <a:tcPr marL="22250" marR="22250" marT="11125" marB="11125"/>
                </a:tc>
                <a:tc>
                  <a:txBody>
                    <a:bodyPr/>
                    <a:lstStyle/>
                    <a:p>
                      <a:pPr algn="l" fontAlgn="t"/>
                      <a:r>
                        <a:rPr lang="en-US" sz="1200">
                          <a:effectLst/>
                        </a:rPr>
                        <a:t>The name of the import data map to use with this file. If blank, the import process will attempt to use the system-determined import data map for the file that is being imported.</a:t>
                      </a:r>
                    </a:p>
                  </a:txBody>
                  <a:tcPr marL="22250" marR="22250" marT="11125" marB="11125"/>
                </a:tc>
                <a:extLst>
                  <a:ext uri="{0D108BD9-81ED-4DB2-BD59-A6C34878D82A}">
                    <a16:rowId xmlns:a16="http://schemas.microsoft.com/office/drawing/2014/main" val="4142481667"/>
                  </a:ext>
                </a:extLst>
              </a:tr>
              <a:tr h="299336">
                <a:tc>
                  <a:txBody>
                    <a:bodyPr/>
                    <a:lstStyle/>
                    <a:p>
                      <a:pPr algn="l" fontAlgn="t"/>
                      <a:r>
                        <a:rPr lang="en-US" sz="1200">
                          <a:effectLst/>
                        </a:rPr>
                        <a:t>importtoentity</a:t>
                      </a:r>
                    </a:p>
                  </a:txBody>
                  <a:tcPr marL="22250" marR="22250" marT="11125" marB="11125"/>
                </a:tc>
                <a:tc>
                  <a:txBody>
                    <a:bodyPr/>
                    <a:lstStyle/>
                    <a:p>
                      <a:pPr algn="l" fontAlgn="t"/>
                      <a:r>
                        <a:rPr lang="en-US" sz="1200">
                          <a:effectLst/>
                        </a:rPr>
                        <a:t>The destination entity to which this file should be imported.</a:t>
                      </a:r>
                    </a:p>
                  </a:txBody>
                  <a:tcPr marL="22250" marR="22250" marT="11125" marB="11125"/>
                </a:tc>
                <a:extLst>
                  <a:ext uri="{0D108BD9-81ED-4DB2-BD59-A6C34878D82A}">
                    <a16:rowId xmlns:a16="http://schemas.microsoft.com/office/drawing/2014/main" val="3936481434"/>
                  </a:ext>
                </a:extLst>
              </a:tr>
              <a:tr h="427262">
                <a:tc>
                  <a:txBody>
                    <a:bodyPr/>
                    <a:lstStyle/>
                    <a:p>
                      <a:pPr algn="l" fontAlgn="t"/>
                      <a:r>
                        <a:rPr lang="en-US" sz="1200">
                          <a:effectLst/>
                        </a:rPr>
                        <a:t>datadelimiter</a:t>
                      </a:r>
                    </a:p>
                  </a:txBody>
                  <a:tcPr marL="22250" marR="22250" marT="11125" marB="11125"/>
                </a:tc>
                <a:tc>
                  <a:txBody>
                    <a:bodyPr/>
                    <a:lstStyle/>
                    <a:p>
                      <a:pPr algn="l" fontAlgn="t"/>
                      <a:r>
                        <a:rPr lang="en-US" sz="1200">
                          <a:effectLst/>
                        </a:rPr>
                        <a:t>The name of the data delimiter that is used in the import file. Valid values are single quote or double quotes.</a:t>
                      </a:r>
                    </a:p>
                  </a:txBody>
                  <a:tcPr marL="22250" marR="22250" marT="11125" marB="11125"/>
                </a:tc>
                <a:extLst>
                  <a:ext uri="{0D108BD9-81ED-4DB2-BD59-A6C34878D82A}">
                    <a16:rowId xmlns:a16="http://schemas.microsoft.com/office/drawing/2014/main" val="341993332"/>
                  </a:ext>
                </a:extLst>
              </a:tr>
              <a:tr h="427262">
                <a:tc>
                  <a:txBody>
                    <a:bodyPr/>
                    <a:lstStyle/>
                    <a:p>
                      <a:pPr algn="l" fontAlgn="t"/>
                      <a:r>
                        <a:rPr lang="en-US" sz="1200">
                          <a:effectLst/>
                        </a:rPr>
                        <a:t>fielddelimiter</a:t>
                      </a:r>
                    </a:p>
                  </a:txBody>
                  <a:tcPr marL="22250" marR="22250" marT="11125" marB="11125"/>
                </a:tc>
                <a:tc>
                  <a:txBody>
                    <a:bodyPr/>
                    <a:lstStyle/>
                    <a:p>
                      <a:pPr algn="l" fontAlgn="t"/>
                      <a:r>
                        <a:rPr lang="en-US" sz="1200">
                          <a:effectLst/>
                        </a:rPr>
                        <a:t>The name of the field delimiter that is used in the import file. Valid values are comma, colon, or single quote.</a:t>
                      </a:r>
                    </a:p>
                  </a:txBody>
                  <a:tcPr marL="22250" marR="22250" marT="11125" marB="11125"/>
                </a:tc>
                <a:extLst>
                  <a:ext uri="{0D108BD9-81ED-4DB2-BD59-A6C34878D82A}">
                    <a16:rowId xmlns:a16="http://schemas.microsoft.com/office/drawing/2014/main" val="876131893"/>
                  </a:ext>
                </a:extLst>
              </a:tr>
              <a:tr h="427262">
                <a:tc>
                  <a:txBody>
                    <a:bodyPr/>
                    <a:lstStyle/>
                    <a:p>
                      <a:pPr algn="l" fontAlgn="t"/>
                      <a:r>
                        <a:rPr lang="en-US" sz="1200">
                          <a:effectLst/>
                        </a:rPr>
                        <a:t>enableduplicatedetection</a:t>
                      </a:r>
                    </a:p>
                  </a:txBody>
                  <a:tcPr marL="22250" marR="22250" marT="11125" marB="11125"/>
                </a:tc>
                <a:tc>
                  <a:txBody>
                    <a:bodyPr/>
                    <a:lstStyle/>
                    <a:p>
                      <a:pPr algn="l" fontAlgn="t"/>
                      <a:r>
                        <a:rPr lang="en-US" sz="1200">
                          <a:effectLst/>
                        </a:rPr>
                        <a:t>Indicates whether to enable duplicate detection rules on the data import. Valid values are true or false.</a:t>
                      </a:r>
                    </a:p>
                  </a:txBody>
                  <a:tcPr marL="22250" marR="22250" marT="11125" marB="11125"/>
                </a:tc>
                <a:extLst>
                  <a:ext uri="{0D108BD9-81ED-4DB2-BD59-A6C34878D82A}">
                    <a16:rowId xmlns:a16="http://schemas.microsoft.com/office/drawing/2014/main" val="2122858285"/>
                  </a:ext>
                </a:extLst>
              </a:tr>
              <a:tr h="427262">
                <a:tc>
                  <a:txBody>
                    <a:bodyPr/>
                    <a:lstStyle/>
                    <a:p>
                      <a:pPr algn="l" fontAlgn="t"/>
                      <a:r>
                        <a:rPr lang="en-US" sz="1200">
                          <a:effectLst/>
                        </a:rPr>
                        <a:t>isfirstrowheader</a:t>
                      </a:r>
                    </a:p>
                  </a:txBody>
                  <a:tcPr marL="22250" marR="22250" marT="11125" marB="11125"/>
                </a:tc>
                <a:tc>
                  <a:txBody>
                    <a:bodyPr/>
                    <a:lstStyle/>
                    <a:p>
                      <a:pPr algn="l" fontAlgn="t"/>
                      <a:r>
                        <a:rPr lang="en-US" sz="1200">
                          <a:effectLst/>
                        </a:rPr>
                        <a:t>Used to denote that the first row of the import file contains the field names. Valid values are true or false.</a:t>
                      </a:r>
                    </a:p>
                  </a:txBody>
                  <a:tcPr marL="22250" marR="22250" marT="11125" marB="11125"/>
                </a:tc>
                <a:extLst>
                  <a:ext uri="{0D108BD9-81ED-4DB2-BD59-A6C34878D82A}">
                    <a16:rowId xmlns:a16="http://schemas.microsoft.com/office/drawing/2014/main" val="3565654026"/>
                  </a:ext>
                </a:extLst>
              </a:tr>
              <a:tr h="427262">
                <a:tc>
                  <a:txBody>
                    <a:bodyPr/>
                    <a:lstStyle/>
                    <a:p>
                      <a:pPr algn="l" fontAlgn="t"/>
                      <a:r>
                        <a:rPr lang="en-US" sz="1200">
                          <a:effectLst/>
                        </a:rPr>
                        <a:t>isrecordownerateam</a:t>
                      </a:r>
                    </a:p>
                  </a:txBody>
                  <a:tcPr marL="22250" marR="22250" marT="11125" marB="11125"/>
                </a:tc>
                <a:tc>
                  <a:txBody>
                    <a:bodyPr/>
                    <a:lstStyle/>
                    <a:p>
                      <a:pPr algn="l" fontAlgn="t"/>
                      <a:r>
                        <a:rPr lang="en-US" sz="1200">
                          <a:effectLst/>
                        </a:rPr>
                        <a:t>Indicates whether the owner of the record on import should be a team. Valid values are true or false.</a:t>
                      </a:r>
                    </a:p>
                  </a:txBody>
                  <a:tcPr marL="22250" marR="22250" marT="11125" marB="11125"/>
                </a:tc>
                <a:extLst>
                  <a:ext uri="{0D108BD9-81ED-4DB2-BD59-A6C34878D82A}">
                    <a16:rowId xmlns:a16="http://schemas.microsoft.com/office/drawing/2014/main" val="1069312545"/>
                  </a:ext>
                </a:extLst>
              </a:tr>
              <a:tr h="427262">
                <a:tc>
                  <a:txBody>
                    <a:bodyPr/>
                    <a:lstStyle/>
                    <a:p>
                      <a:pPr algn="l" fontAlgn="t"/>
                      <a:r>
                        <a:rPr lang="en-US" sz="1200">
                          <a:effectLst/>
                        </a:rPr>
                        <a:t>owneruser</a:t>
                      </a:r>
                    </a:p>
                  </a:txBody>
                  <a:tcPr marL="22250" marR="22250" marT="11125" marB="11125"/>
                </a:tc>
                <a:tc>
                  <a:txBody>
                    <a:bodyPr/>
                    <a:lstStyle/>
                    <a:p>
                      <a:pPr algn="l" fontAlgn="t"/>
                      <a:r>
                        <a:rPr lang="en-US" sz="1200">
                          <a:effectLst/>
                        </a:rPr>
                        <a:t>Indicates the user ID that should own the records. The default value is the user who is currently logged in.</a:t>
                      </a:r>
                    </a:p>
                  </a:txBody>
                  <a:tcPr marL="22250" marR="22250" marT="11125" marB="11125"/>
                </a:tc>
                <a:extLst>
                  <a:ext uri="{0D108BD9-81ED-4DB2-BD59-A6C34878D82A}">
                    <a16:rowId xmlns:a16="http://schemas.microsoft.com/office/drawing/2014/main" val="2195415480"/>
                  </a:ext>
                </a:extLst>
              </a:tr>
              <a:tr h="427262">
                <a:tc>
                  <a:txBody>
                    <a:bodyPr/>
                    <a:lstStyle/>
                    <a:p>
                      <a:pPr algn="l" fontAlgn="t"/>
                      <a:r>
                        <a:rPr lang="en-US" sz="1200">
                          <a:effectLst/>
                        </a:rPr>
                        <a:t>waitforimporttocomplete</a:t>
                      </a:r>
                    </a:p>
                  </a:txBody>
                  <a:tcPr marL="22250" marR="22250" marT="11125" marB="11125"/>
                </a:tc>
                <a:tc>
                  <a:txBody>
                    <a:bodyPr/>
                    <a:lstStyle/>
                    <a:p>
                      <a:pPr algn="l" fontAlgn="t"/>
                      <a:r>
                        <a:rPr lang="en-US" sz="1200" dirty="0">
                          <a:effectLst/>
                        </a:rPr>
                        <a:t>If true, the system waits for the import to complete before proceeding. If false, it queues the jobs and moves on.</a:t>
                      </a:r>
                    </a:p>
                  </a:txBody>
                  <a:tcPr marL="22250" marR="22250" marT="11125" marB="11125"/>
                </a:tc>
                <a:extLst>
                  <a:ext uri="{0D108BD9-81ED-4DB2-BD59-A6C34878D82A}">
                    <a16:rowId xmlns:a16="http://schemas.microsoft.com/office/drawing/2014/main" val="405272605"/>
                  </a:ext>
                </a:extLst>
              </a:tr>
            </a:tbl>
          </a:graphicData>
        </a:graphic>
      </p:graphicFrame>
    </p:spTree>
    <p:extLst>
      <p:ext uri="{BB962C8B-B14F-4D97-AF65-F5344CB8AC3E}">
        <p14:creationId xmlns:p14="http://schemas.microsoft.com/office/powerpoint/2010/main" val="21605950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0FB4C-1E55-4755-BDF4-4086C19B1780}"/>
              </a:ext>
            </a:extLst>
          </p:cNvPr>
          <p:cNvSpPr>
            <a:spLocks noGrp="1"/>
          </p:cNvSpPr>
          <p:nvPr>
            <p:ph type="title"/>
          </p:nvPr>
        </p:nvSpPr>
        <p:spPr/>
        <p:txBody>
          <a:bodyPr/>
          <a:lstStyle/>
          <a:p>
            <a:r>
              <a:rPr lang="en-US" dirty="0"/>
              <a:t>&lt;</a:t>
            </a:r>
            <a:r>
              <a:rPr lang="en-US" dirty="0" err="1"/>
              <a:t>filestoimport</a:t>
            </a:r>
            <a:r>
              <a:rPr lang="en-US" dirty="0"/>
              <a:t>&gt; Node</a:t>
            </a:r>
          </a:p>
        </p:txBody>
      </p:sp>
      <p:sp>
        <p:nvSpPr>
          <p:cNvPr id="6" name="Text Placeholder 5">
            <a:extLst>
              <a:ext uri="{FF2B5EF4-FFF2-40B4-BE49-F238E27FC236}">
                <a16:creationId xmlns:a16="http://schemas.microsoft.com/office/drawing/2014/main" id="{95A51C3C-E2BB-4219-9651-1D1D4BFEAB1A}"/>
              </a:ext>
            </a:extLst>
          </p:cNvPr>
          <p:cNvSpPr>
            <a:spLocks noGrp="1"/>
          </p:cNvSpPr>
          <p:nvPr>
            <p:ph type="body" sz="quarter" idx="10"/>
          </p:nvPr>
        </p:nvSpPr>
        <p:spPr/>
        <p:txBody>
          <a:bodyPr/>
          <a:lstStyle/>
          <a:p>
            <a:r>
              <a:rPr lang="en-US" dirty="0"/>
              <a:t>&lt;</a:t>
            </a:r>
            <a:r>
              <a:rPr lang="en-US" dirty="0" err="1"/>
              <a:t>zipimportdetails</a:t>
            </a:r>
            <a:r>
              <a:rPr lang="en-US" dirty="0"/>
              <a:t>&gt; nodes can contain the attributes that are shown in the following table.</a:t>
            </a:r>
          </a:p>
        </p:txBody>
      </p:sp>
      <p:graphicFrame>
        <p:nvGraphicFramePr>
          <p:cNvPr id="2" name="Table 1">
            <a:extLst>
              <a:ext uri="{FF2B5EF4-FFF2-40B4-BE49-F238E27FC236}">
                <a16:creationId xmlns:a16="http://schemas.microsoft.com/office/drawing/2014/main" id="{D415E64F-8F77-4E0B-8A14-EE83566D65A7}"/>
              </a:ext>
            </a:extLst>
          </p:cNvPr>
          <p:cNvGraphicFramePr>
            <a:graphicFrameLocks noGrp="1"/>
          </p:cNvGraphicFramePr>
          <p:nvPr>
            <p:extLst>
              <p:ext uri="{D42A27DB-BD31-4B8C-83A1-F6EECF244321}">
                <p14:modId xmlns:p14="http://schemas.microsoft.com/office/powerpoint/2010/main" val="1703637527"/>
              </p:ext>
            </p:extLst>
          </p:nvPr>
        </p:nvGraphicFramePr>
        <p:xfrm>
          <a:off x="612775" y="1641484"/>
          <a:ext cx="8210550" cy="1979676"/>
        </p:xfrm>
        <a:graphic>
          <a:graphicData uri="http://schemas.openxmlformats.org/drawingml/2006/table">
            <a:tbl>
              <a:tblPr firstRow="1" bandRow="1">
                <a:tableStyleId>{0660B408-B3CF-4A94-85FC-2B1E0A45F4A2}</a:tableStyleId>
              </a:tblPr>
              <a:tblGrid>
                <a:gridCol w="4105275">
                  <a:extLst>
                    <a:ext uri="{9D8B030D-6E8A-4147-A177-3AD203B41FA5}">
                      <a16:colId xmlns:a16="http://schemas.microsoft.com/office/drawing/2014/main" val="2885017792"/>
                    </a:ext>
                  </a:extLst>
                </a:gridCol>
                <a:gridCol w="4105275">
                  <a:extLst>
                    <a:ext uri="{9D8B030D-6E8A-4147-A177-3AD203B41FA5}">
                      <a16:colId xmlns:a16="http://schemas.microsoft.com/office/drawing/2014/main" val="4239803502"/>
                    </a:ext>
                  </a:extLst>
                </a:gridCol>
              </a:tblGrid>
              <a:tr h="0">
                <a:tc>
                  <a:txBody>
                    <a:bodyPr/>
                    <a:lstStyle/>
                    <a:p>
                      <a:pPr algn="l" fontAlgn="t"/>
                      <a:r>
                        <a:rPr lang="en-US">
                          <a:effectLst/>
                        </a:rPr>
                        <a:t>Attribute</a:t>
                      </a:r>
                    </a:p>
                  </a:txBody>
                  <a:tcPr/>
                </a:tc>
                <a:tc>
                  <a:txBody>
                    <a:bodyPr/>
                    <a:lstStyle/>
                    <a:p>
                      <a:pPr algn="l" fontAlgn="t"/>
                      <a:r>
                        <a:rPr lang="en-US">
                          <a:effectLst/>
                        </a:rPr>
                        <a:t>Description</a:t>
                      </a:r>
                    </a:p>
                  </a:txBody>
                  <a:tcPr/>
                </a:tc>
                <a:extLst>
                  <a:ext uri="{0D108BD9-81ED-4DB2-BD59-A6C34878D82A}">
                    <a16:rowId xmlns:a16="http://schemas.microsoft.com/office/drawing/2014/main" val="3284594855"/>
                  </a:ext>
                </a:extLst>
              </a:tr>
              <a:tr h="0">
                <a:tc>
                  <a:txBody>
                    <a:bodyPr/>
                    <a:lstStyle/>
                    <a:p>
                      <a:pPr algn="l" fontAlgn="t"/>
                      <a:r>
                        <a:rPr lang="en-US">
                          <a:effectLst/>
                        </a:rPr>
                        <a:t>filename</a:t>
                      </a:r>
                    </a:p>
                  </a:txBody>
                  <a:tcPr/>
                </a:tc>
                <a:tc>
                  <a:txBody>
                    <a:bodyPr/>
                    <a:lstStyle/>
                    <a:p>
                      <a:pPr algn="l" fontAlgn="t"/>
                      <a:r>
                        <a:rPr lang="en-US">
                          <a:effectLst/>
                        </a:rPr>
                        <a:t>Name of the file that contains the import data.</a:t>
                      </a:r>
                    </a:p>
                  </a:txBody>
                  <a:tcPr/>
                </a:tc>
                <a:extLst>
                  <a:ext uri="{0D108BD9-81ED-4DB2-BD59-A6C34878D82A}">
                    <a16:rowId xmlns:a16="http://schemas.microsoft.com/office/drawing/2014/main" val="2986978504"/>
                  </a:ext>
                </a:extLst>
              </a:tr>
              <a:tr h="0">
                <a:tc>
                  <a:txBody>
                    <a:bodyPr/>
                    <a:lstStyle/>
                    <a:p>
                      <a:pPr algn="l" fontAlgn="t"/>
                      <a:r>
                        <a:rPr lang="en-US">
                          <a:effectLst/>
                        </a:rPr>
                        <a:t>filetype</a:t>
                      </a:r>
                    </a:p>
                  </a:txBody>
                  <a:tcPr/>
                </a:tc>
                <a:tc>
                  <a:txBody>
                    <a:bodyPr/>
                    <a:lstStyle/>
                    <a:p>
                      <a:pPr algn="l" fontAlgn="t"/>
                      <a:r>
                        <a:rPr lang="en-US">
                          <a:effectLst/>
                        </a:rPr>
                        <a:t>This can be csv or xml.</a:t>
                      </a:r>
                    </a:p>
                  </a:txBody>
                  <a:tcPr/>
                </a:tc>
                <a:extLst>
                  <a:ext uri="{0D108BD9-81ED-4DB2-BD59-A6C34878D82A}">
                    <a16:rowId xmlns:a16="http://schemas.microsoft.com/office/drawing/2014/main" val="870483429"/>
                  </a:ext>
                </a:extLst>
              </a:tr>
              <a:tr h="0">
                <a:tc>
                  <a:txBody>
                    <a:bodyPr/>
                    <a:lstStyle/>
                    <a:p>
                      <a:pPr algn="l" fontAlgn="t"/>
                      <a:r>
                        <a:rPr lang="en-US">
                          <a:effectLst/>
                        </a:rPr>
                        <a:t>importtoentity</a:t>
                      </a:r>
                    </a:p>
                  </a:txBody>
                  <a:tcPr/>
                </a:tc>
                <a:tc>
                  <a:txBody>
                    <a:bodyPr/>
                    <a:lstStyle/>
                    <a:p>
                      <a:pPr algn="l" fontAlgn="t"/>
                      <a:r>
                        <a:rPr lang="en-US" dirty="0">
                          <a:effectLst/>
                        </a:rPr>
                        <a:t>The destination entity to which this file should be imported.</a:t>
                      </a:r>
                    </a:p>
                  </a:txBody>
                  <a:tcPr/>
                </a:tc>
                <a:extLst>
                  <a:ext uri="{0D108BD9-81ED-4DB2-BD59-A6C34878D82A}">
                    <a16:rowId xmlns:a16="http://schemas.microsoft.com/office/drawing/2014/main" val="4264426803"/>
                  </a:ext>
                </a:extLst>
              </a:tr>
            </a:tbl>
          </a:graphicData>
        </a:graphic>
      </p:graphicFrame>
    </p:spTree>
    <p:extLst>
      <p:ext uri="{BB962C8B-B14F-4D97-AF65-F5344CB8AC3E}">
        <p14:creationId xmlns:p14="http://schemas.microsoft.com/office/powerpoint/2010/main" val="27346627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0FB4C-1E55-4755-BDF4-4086C19B1780}"/>
              </a:ext>
            </a:extLst>
          </p:cNvPr>
          <p:cNvSpPr>
            <a:spLocks noGrp="1"/>
          </p:cNvSpPr>
          <p:nvPr>
            <p:ph type="title"/>
          </p:nvPr>
        </p:nvSpPr>
        <p:spPr/>
        <p:txBody>
          <a:bodyPr/>
          <a:lstStyle/>
          <a:p>
            <a:r>
              <a:rPr lang="en-US" dirty="0"/>
              <a:t>&lt;</a:t>
            </a:r>
            <a:r>
              <a:rPr lang="en-US" dirty="0" err="1"/>
              <a:t>filestoimport</a:t>
            </a:r>
            <a:r>
              <a:rPr lang="en-US" dirty="0"/>
              <a:t>&gt; Node</a:t>
            </a:r>
          </a:p>
        </p:txBody>
      </p:sp>
      <p:sp>
        <p:nvSpPr>
          <p:cNvPr id="6" name="Text Placeholder 5">
            <a:extLst>
              <a:ext uri="{FF2B5EF4-FFF2-40B4-BE49-F238E27FC236}">
                <a16:creationId xmlns:a16="http://schemas.microsoft.com/office/drawing/2014/main" id="{95A51C3C-E2BB-4219-9651-1D1D4BFEAB1A}"/>
              </a:ext>
            </a:extLst>
          </p:cNvPr>
          <p:cNvSpPr>
            <a:spLocks noGrp="1"/>
          </p:cNvSpPr>
          <p:nvPr>
            <p:ph type="body" sz="quarter" idx="10"/>
          </p:nvPr>
        </p:nvSpPr>
        <p:spPr/>
        <p:txBody>
          <a:bodyPr/>
          <a:lstStyle/>
          <a:p>
            <a:r>
              <a:rPr lang="en-US" dirty="0"/>
              <a:t>&lt;</a:t>
            </a:r>
            <a:r>
              <a:rPr lang="en-US" dirty="0" err="1"/>
              <a:t>zipimportdetails</a:t>
            </a:r>
            <a:r>
              <a:rPr lang="en-US" dirty="0"/>
              <a:t>&gt; nodes can contain the attributes that are shown in the following table.</a:t>
            </a:r>
          </a:p>
        </p:txBody>
      </p:sp>
      <p:pic>
        <p:nvPicPr>
          <p:cNvPr id="3" name="Picture 2">
            <a:extLst>
              <a:ext uri="{FF2B5EF4-FFF2-40B4-BE49-F238E27FC236}">
                <a16:creationId xmlns:a16="http://schemas.microsoft.com/office/drawing/2014/main" id="{CB9324E6-74D5-4E3F-92B0-B483564B1D87}"/>
              </a:ext>
            </a:extLst>
          </p:cNvPr>
          <p:cNvPicPr>
            <a:picLocks noChangeAspect="1"/>
          </p:cNvPicPr>
          <p:nvPr/>
        </p:nvPicPr>
        <p:blipFill>
          <a:blip r:embed="rId3"/>
          <a:stretch>
            <a:fillRect/>
          </a:stretch>
        </p:blipFill>
        <p:spPr>
          <a:xfrm>
            <a:off x="418643" y="1588168"/>
            <a:ext cx="10761531" cy="5017169"/>
          </a:xfrm>
          <a:prstGeom prst="rect">
            <a:avLst/>
          </a:prstGeom>
        </p:spPr>
      </p:pic>
    </p:spTree>
    <p:extLst>
      <p:ext uri="{BB962C8B-B14F-4D97-AF65-F5344CB8AC3E}">
        <p14:creationId xmlns:p14="http://schemas.microsoft.com/office/powerpoint/2010/main" val="33521334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1F4FF-0587-4B34-8D1B-B59DF1A6A3BF}"/>
              </a:ext>
            </a:extLst>
          </p:cNvPr>
          <p:cNvSpPr>
            <a:spLocks noGrp="1"/>
          </p:cNvSpPr>
          <p:nvPr>
            <p:ph type="title"/>
          </p:nvPr>
        </p:nvSpPr>
        <p:spPr>
          <a:xfrm>
            <a:off x="418643" y="440494"/>
            <a:ext cx="11354714" cy="728448"/>
          </a:xfrm>
        </p:spPr>
        <p:txBody>
          <a:bodyPr wrap="square" anchor="t">
            <a:normAutofit/>
          </a:bodyPr>
          <a:lstStyle/>
          <a:p>
            <a:r>
              <a:rPr lang="en-US" sz="1800"/>
              <a:t>&lt;</a:t>
            </a:r>
            <a:r>
              <a:rPr lang="en-US" sz="1800" err="1"/>
              <a:t>filemapstoimport</a:t>
            </a:r>
            <a:r>
              <a:rPr lang="en-US" sz="1800"/>
              <a:t>&gt; Node</a:t>
            </a:r>
            <a:br>
              <a:rPr lang="en-US" sz="1800"/>
            </a:br>
            <a:endParaRPr lang="en-US" sz="1800"/>
          </a:p>
        </p:txBody>
      </p:sp>
      <p:sp>
        <p:nvSpPr>
          <p:cNvPr id="6" name="Text Placeholder 5">
            <a:extLst>
              <a:ext uri="{FF2B5EF4-FFF2-40B4-BE49-F238E27FC236}">
                <a16:creationId xmlns:a16="http://schemas.microsoft.com/office/drawing/2014/main" id="{893EE100-200D-4CAC-B73A-0E332D2A5293}"/>
              </a:ext>
            </a:extLst>
          </p:cNvPr>
          <p:cNvSpPr>
            <a:spLocks noGrp="1"/>
          </p:cNvSpPr>
          <p:nvPr>
            <p:ph type="body" sz="quarter" idx="42"/>
          </p:nvPr>
        </p:nvSpPr>
        <p:spPr>
          <a:xfrm>
            <a:off x="418644" y="1456897"/>
            <a:ext cx="3659644" cy="4067603"/>
          </a:xfrm>
        </p:spPr>
        <p:txBody>
          <a:bodyPr wrap="square" anchor="t">
            <a:normAutofit/>
          </a:bodyPr>
          <a:lstStyle/>
          <a:p>
            <a:r>
              <a:rPr lang="en-US" dirty="0"/>
              <a:t>The &lt;</a:t>
            </a:r>
            <a:r>
              <a:rPr lang="en-US" dirty="0" err="1"/>
              <a:t>filemapstoimport</a:t>
            </a:r>
            <a:r>
              <a:rPr lang="en-US" dirty="0"/>
              <a:t>&gt; node contains an array of &lt;</a:t>
            </a:r>
            <a:r>
              <a:rPr lang="en-US" dirty="0" err="1"/>
              <a:t>configmapimportfile</a:t>
            </a:r>
            <a:r>
              <a:rPr lang="en-US" dirty="0"/>
              <a:t>&gt; nodes to import. The order of the map files in this node indicates the order in which they are imported.</a:t>
            </a:r>
          </a:p>
        </p:txBody>
      </p:sp>
      <p:pic>
        <p:nvPicPr>
          <p:cNvPr id="7" name="Picture 6">
            <a:extLst>
              <a:ext uri="{FF2B5EF4-FFF2-40B4-BE49-F238E27FC236}">
                <a16:creationId xmlns:a16="http://schemas.microsoft.com/office/drawing/2014/main" id="{45ED5C93-F7BA-43C6-A745-0301B4A32C90}"/>
              </a:ext>
            </a:extLst>
          </p:cNvPr>
          <p:cNvPicPr>
            <a:picLocks noChangeAspect="1"/>
          </p:cNvPicPr>
          <p:nvPr/>
        </p:nvPicPr>
        <p:blipFill>
          <a:blip r:embed="rId3"/>
          <a:stretch>
            <a:fillRect/>
          </a:stretch>
        </p:blipFill>
        <p:spPr>
          <a:xfrm>
            <a:off x="4432300" y="2661203"/>
            <a:ext cx="7221223" cy="1642828"/>
          </a:xfrm>
          <a:prstGeom prst="rect">
            <a:avLst/>
          </a:prstGeom>
          <a:noFill/>
          <a:ln w="19050">
            <a:noFill/>
          </a:ln>
        </p:spPr>
      </p:pic>
    </p:spTree>
    <p:extLst>
      <p:ext uri="{BB962C8B-B14F-4D97-AF65-F5344CB8AC3E}">
        <p14:creationId xmlns:p14="http://schemas.microsoft.com/office/powerpoint/2010/main" val="5298644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1F4FF-0587-4B34-8D1B-B59DF1A6A3BF}"/>
              </a:ext>
            </a:extLst>
          </p:cNvPr>
          <p:cNvSpPr>
            <a:spLocks noGrp="1"/>
          </p:cNvSpPr>
          <p:nvPr>
            <p:ph type="title"/>
          </p:nvPr>
        </p:nvSpPr>
        <p:spPr>
          <a:xfrm>
            <a:off x="418643" y="440494"/>
            <a:ext cx="11354714" cy="728448"/>
          </a:xfrm>
        </p:spPr>
        <p:txBody>
          <a:bodyPr wrap="square" anchor="t">
            <a:normAutofit/>
          </a:bodyPr>
          <a:lstStyle/>
          <a:p>
            <a:r>
              <a:rPr lang="en-US"/>
              <a:t>&lt;</a:t>
            </a:r>
            <a:r>
              <a:rPr lang="en-US" err="1"/>
              <a:t>crmdatafiles</a:t>
            </a:r>
            <a:r>
              <a:rPr lang="en-US"/>
              <a:t>&gt; Node</a:t>
            </a:r>
          </a:p>
        </p:txBody>
      </p:sp>
      <p:sp>
        <p:nvSpPr>
          <p:cNvPr id="6" name="Text Placeholder 5">
            <a:extLst>
              <a:ext uri="{FF2B5EF4-FFF2-40B4-BE49-F238E27FC236}">
                <a16:creationId xmlns:a16="http://schemas.microsoft.com/office/drawing/2014/main" id="{893EE100-200D-4CAC-B73A-0E332D2A5293}"/>
              </a:ext>
            </a:extLst>
          </p:cNvPr>
          <p:cNvSpPr>
            <a:spLocks noGrp="1"/>
          </p:cNvSpPr>
          <p:nvPr>
            <p:ph type="body" sz="quarter" idx="42"/>
          </p:nvPr>
        </p:nvSpPr>
        <p:spPr>
          <a:xfrm>
            <a:off x="418644" y="1456897"/>
            <a:ext cx="3659644" cy="4067603"/>
          </a:xfrm>
        </p:spPr>
        <p:txBody>
          <a:bodyPr wrap="square" anchor="t">
            <a:normAutofit/>
          </a:bodyPr>
          <a:lstStyle/>
          <a:p>
            <a:r>
              <a:rPr lang="en-US" dirty="0"/>
              <a:t>The &lt;</a:t>
            </a:r>
            <a:r>
              <a:rPr lang="en-US" dirty="0" err="1"/>
              <a:t>crmdatafiles</a:t>
            </a:r>
            <a:r>
              <a:rPr lang="en-US" dirty="0"/>
              <a:t>&gt; node contains an array of &lt;</a:t>
            </a:r>
            <a:r>
              <a:rPr lang="en-US" dirty="0" err="1"/>
              <a:t>cmtdatafile</a:t>
            </a:r>
            <a:r>
              <a:rPr lang="en-US" dirty="0"/>
              <a:t>&gt; nodes that contain localized versions of the configuration data files to be imported. You can also define custom logic to import a localized configuration data file instead of the default one that is specified in the </a:t>
            </a:r>
            <a:r>
              <a:rPr lang="en-US" dirty="0" err="1"/>
              <a:t>crmmigdataimportfile</a:t>
            </a:r>
            <a:r>
              <a:rPr lang="en-US" dirty="0"/>
              <a:t>.</a:t>
            </a:r>
          </a:p>
        </p:txBody>
      </p:sp>
      <p:pic>
        <p:nvPicPr>
          <p:cNvPr id="2" name="Picture 1">
            <a:extLst>
              <a:ext uri="{FF2B5EF4-FFF2-40B4-BE49-F238E27FC236}">
                <a16:creationId xmlns:a16="http://schemas.microsoft.com/office/drawing/2014/main" id="{96A97B57-CDA7-4B02-B1D5-669A1F243F39}"/>
              </a:ext>
            </a:extLst>
          </p:cNvPr>
          <p:cNvPicPr>
            <a:picLocks noChangeAspect="1"/>
          </p:cNvPicPr>
          <p:nvPr/>
        </p:nvPicPr>
        <p:blipFill>
          <a:blip r:embed="rId2"/>
          <a:stretch>
            <a:fillRect/>
          </a:stretch>
        </p:blipFill>
        <p:spPr>
          <a:xfrm>
            <a:off x="4432300" y="2931999"/>
            <a:ext cx="7221223" cy="1101236"/>
          </a:xfrm>
          <a:prstGeom prst="rect">
            <a:avLst/>
          </a:prstGeom>
          <a:noFill/>
          <a:ln w="19050">
            <a:noFill/>
          </a:ln>
        </p:spPr>
      </p:pic>
    </p:spTree>
    <p:extLst>
      <p:ext uri="{BB962C8B-B14F-4D97-AF65-F5344CB8AC3E}">
        <p14:creationId xmlns:p14="http://schemas.microsoft.com/office/powerpoint/2010/main" val="23705137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7C60A5-FC66-4F3D-A362-3A30D0216FC0}"/>
              </a:ext>
            </a:extLst>
          </p:cNvPr>
          <p:cNvSpPr>
            <a:spLocks noGrp="1"/>
          </p:cNvSpPr>
          <p:nvPr>
            <p:ph type="title"/>
          </p:nvPr>
        </p:nvSpPr>
        <p:spPr/>
        <p:txBody>
          <a:bodyPr/>
          <a:lstStyle/>
          <a:p>
            <a:r>
              <a:rPr lang="en-US" b="1" i="0" dirty="0">
                <a:solidFill>
                  <a:srgbClr val="171717"/>
                </a:solidFill>
                <a:effectLst/>
                <a:latin typeface="Segoe UI" panose="020B0502040204020203" pitchFamily="34" charset="0"/>
              </a:rPr>
              <a:t>Steps to create a Package Deployer package</a:t>
            </a:r>
            <a:br>
              <a:rPr lang="en-US" b="1" i="0" dirty="0">
                <a:solidFill>
                  <a:srgbClr val="171717"/>
                </a:solidFill>
                <a:effectLst/>
                <a:latin typeface="Segoe UI" panose="020B0502040204020203" pitchFamily="34" charset="0"/>
              </a:rPr>
            </a:br>
            <a:endParaRPr lang="en-US" dirty="0"/>
          </a:p>
        </p:txBody>
      </p:sp>
      <p:sp>
        <p:nvSpPr>
          <p:cNvPr id="6" name="Picture Placeholder 5">
            <a:extLst>
              <a:ext uri="{FF2B5EF4-FFF2-40B4-BE49-F238E27FC236}">
                <a16:creationId xmlns:a16="http://schemas.microsoft.com/office/drawing/2014/main" id="{0C668FBC-9B49-47C1-A804-6F385E1F43C1}"/>
              </a:ext>
            </a:extLst>
          </p:cNvPr>
          <p:cNvSpPr>
            <a:spLocks noGrp="1"/>
          </p:cNvSpPr>
          <p:nvPr>
            <p:ph type="pic" sz="quarter" idx="12"/>
          </p:nvPr>
        </p:nvSpPr>
        <p:spPr/>
      </p:sp>
    </p:spTree>
    <p:extLst>
      <p:ext uri="{BB962C8B-B14F-4D97-AF65-F5344CB8AC3E}">
        <p14:creationId xmlns:p14="http://schemas.microsoft.com/office/powerpoint/2010/main" val="40835133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9C7C3-BB6C-461B-96C2-15581B849098}"/>
              </a:ext>
            </a:extLst>
          </p:cNvPr>
          <p:cNvSpPr>
            <a:spLocks noGrp="1"/>
          </p:cNvSpPr>
          <p:nvPr>
            <p:ph type="title"/>
          </p:nvPr>
        </p:nvSpPr>
        <p:spPr>
          <a:xfrm>
            <a:off x="326941" y="420647"/>
            <a:ext cx="11341268" cy="680196"/>
          </a:xfrm>
        </p:spPr>
        <p:txBody>
          <a:bodyPr/>
          <a:lstStyle/>
          <a:p>
            <a:r>
              <a:rPr lang="en-US" dirty="0"/>
              <a:t>Manage solutions with Solution Packager</a:t>
            </a:r>
          </a:p>
        </p:txBody>
      </p:sp>
      <p:sp>
        <p:nvSpPr>
          <p:cNvPr id="5" name="Text Placeholder 4">
            <a:extLst>
              <a:ext uri="{FF2B5EF4-FFF2-40B4-BE49-F238E27FC236}">
                <a16:creationId xmlns:a16="http://schemas.microsoft.com/office/drawing/2014/main" id="{9B2CA523-A636-4E8E-8A26-C5CAEED086D5}"/>
              </a:ext>
            </a:extLst>
          </p:cNvPr>
          <p:cNvSpPr>
            <a:spLocks noGrp="1"/>
          </p:cNvSpPr>
          <p:nvPr>
            <p:ph type="body" sz="quarter" idx="12"/>
          </p:nvPr>
        </p:nvSpPr>
        <p:spPr>
          <a:xfrm>
            <a:off x="285293" y="1529987"/>
            <a:ext cx="5578932" cy="492443"/>
          </a:xfrm>
        </p:spPr>
        <p:txBody>
          <a:bodyPr/>
          <a:lstStyle/>
          <a:p>
            <a:r>
              <a:rPr lang="en-US" dirty="0"/>
              <a:t>Extract: Extract solution .zip file to a folder</a:t>
            </a:r>
          </a:p>
        </p:txBody>
      </p:sp>
      <p:sp>
        <p:nvSpPr>
          <p:cNvPr id="6" name="Text Placeholder 5">
            <a:extLst>
              <a:ext uri="{FF2B5EF4-FFF2-40B4-BE49-F238E27FC236}">
                <a16:creationId xmlns:a16="http://schemas.microsoft.com/office/drawing/2014/main" id="{057F1E9C-6577-4AE1-8249-E0FDE8882933}"/>
              </a:ext>
            </a:extLst>
          </p:cNvPr>
          <p:cNvSpPr>
            <a:spLocks noGrp="1"/>
          </p:cNvSpPr>
          <p:nvPr>
            <p:ph type="body" sz="quarter" idx="13"/>
          </p:nvPr>
        </p:nvSpPr>
        <p:spPr>
          <a:xfrm>
            <a:off x="6096000" y="1529987"/>
            <a:ext cx="5543550" cy="492443"/>
          </a:xfrm>
        </p:spPr>
        <p:txBody>
          <a:bodyPr/>
          <a:lstStyle/>
          <a:p>
            <a:r>
              <a:rPr lang="en-US" dirty="0"/>
              <a:t>Pack: Pack a folder into a .zip file</a:t>
            </a:r>
          </a:p>
        </p:txBody>
      </p:sp>
      <p:graphicFrame>
        <p:nvGraphicFramePr>
          <p:cNvPr id="7" name="Table 6">
            <a:extLst>
              <a:ext uri="{FF2B5EF4-FFF2-40B4-BE49-F238E27FC236}">
                <a16:creationId xmlns:a16="http://schemas.microsoft.com/office/drawing/2014/main" id="{6B7401F5-FAA4-46AB-8CDB-E41275444CB6}"/>
              </a:ext>
            </a:extLst>
          </p:cNvPr>
          <p:cNvGraphicFramePr>
            <a:graphicFrameLocks noGrp="1"/>
          </p:cNvGraphicFramePr>
          <p:nvPr>
            <p:extLst>
              <p:ext uri="{D42A27DB-BD31-4B8C-83A1-F6EECF244321}">
                <p14:modId xmlns:p14="http://schemas.microsoft.com/office/powerpoint/2010/main" val="2264239842"/>
              </p:ext>
            </p:extLst>
          </p:nvPr>
        </p:nvGraphicFramePr>
        <p:xfrm>
          <a:off x="418642" y="3320261"/>
          <a:ext cx="11341268" cy="2598913"/>
        </p:xfrm>
        <a:graphic>
          <a:graphicData uri="http://schemas.openxmlformats.org/drawingml/2006/table">
            <a:tbl>
              <a:tblPr firstRow="1" bandRow="1" bandCol="1">
                <a:tableStyleId>{0660B408-B3CF-4A94-85FC-2B1E0A45F4A2}</a:tableStyleId>
              </a:tblPr>
              <a:tblGrid>
                <a:gridCol w="5670634">
                  <a:extLst>
                    <a:ext uri="{9D8B030D-6E8A-4147-A177-3AD203B41FA5}">
                      <a16:colId xmlns:a16="http://schemas.microsoft.com/office/drawing/2014/main" val="2341691711"/>
                    </a:ext>
                  </a:extLst>
                </a:gridCol>
                <a:gridCol w="5670634">
                  <a:extLst>
                    <a:ext uri="{9D8B030D-6E8A-4147-A177-3AD203B41FA5}">
                      <a16:colId xmlns:a16="http://schemas.microsoft.com/office/drawing/2014/main" val="3072750737"/>
                    </a:ext>
                  </a:extLst>
                </a:gridCol>
              </a:tblGrid>
              <a:tr h="102131">
                <a:tc>
                  <a:txBody>
                    <a:bodyPr/>
                    <a:lstStyle/>
                    <a:p>
                      <a:pPr algn="l" fontAlgn="t"/>
                      <a:r>
                        <a:rPr lang="en-US" sz="1050">
                          <a:effectLst/>
                        </a:rPr>
                        <a:t>Argument</a:t>
                      </a:r>
                    </a:p>
                  </a:txBody>
                  <a:tcPr marL="25911" marR="25911" marT="12955" marB="12955"/>
                </a:tc>
                <a:tc>
                  <a:txBody>
                    <a:bodyPr/>
                    <a:lstStyle/>
                    <a:p>
                      <a:pPr algn="l" fontAlgn="t"/>
                      <a:r>
                        <a:rPr lang="en-US" sz="1050">
                          <a:effectLst/>
                        </a:rPr>
                        <a:t>Description</a:t>
                      </a:r>
                    </a:p>
                  </a:txBody>
                  <a:tcPr marL="25911" marR="25911" marT="12955" marB="12955"/>
                </a:tc>
                <a:extLst>
                  <a:ext uri="{0D108BD9-81ED-4DB2-BD59-A6C34878D82A}">
                    <a16:rowId xmlns:a16="http://schemas.microsoft.com/office/drawing/2014/main" val="1563914167"/>
                  </a:ext>
                </a:extLst>
              </a:tr>
              <a:tr h="407011">
                <a:tc>
                  <a:txBody>
                    <a:bodyPr/>
                    <a:lstStyle/>
                    <a:p>
                      <a:pPr algn="l" fontAlgn="t"/>
                      <a:r>
                        <a:rPr lang="en-US" sz="1050">
                          <a:effectLst/>
                        </a:rPr>
                        <a:t>/allowWrite{Yes|No}</a:t>
                      </a:r>
                    </a:p>
                  </a:txBody>
                  <a:tcPr marL="25911" marR="25911" marT="12955" marB="12955"/>
                </a:tc>
                <a:tc>
                  <a:txBody>
                    <a:bodyPr/>
                    <a:lstStyle/>
                    <a:p>
                      <a:pPr algn="l" fontAlgn="t"/>
                      <a:r>
                        <a:rPr lang="en-US" sz="1050">
                          <a:effectLst/>
                        </a:rPr>
                        <a:t>Optional. Default value is Yes. The /allowWrite:No parameter enables the extract option to be safely assessed without overwriting or deleting any existing files.</a:t>
                      </a:r>
                    </a:p>
                  </a:txBody>
                  <a:tcPr marL="25911" marR="25911" marT="12955" marB="12955"/>
                </a:tc>
                <a:extLst>
                  <a:ext uri="{0D108BD9-81ED-4DB2-BD59-A6C34878D82A}">
                    <a16:rowId xmlns:a16="http://schemas.microsoft.com/office/drawing/2014/main" val="3397708546"/>
                  </a:ext>
                </a:extLst>
              </a:tr>
              <a:tr h="559451">
                <a:tc>
                  <a:txBody>
                    <a:bodyPr/>
                    <a:lstStyle/>
                    <a:p>
                      <a:pPr algn="l" fontAlgn="t"/>
                      <a:r>
                        <a:rPr lang="en-US" sz="1050">
                          <a:effectLst/>
                        </a:rPr>
                        <a:t>/allowDelete{Yes|No|Prompt}</a:t>
                      </a:r>
                    </a:p>
                  </a:txBody>
                  <a:tcPr marL="25911" marR="25911" marT="12955" marB="12955"/>
                </a:tc>
                <a:tc>
                  <a:txBody>
                    <a:bodyPr/>
                    <a:lstStyle/>
                    <a:p>
                      <a:pPr algn="l" fontAlgn="t"/>
                      <a:r>
                        <a:rPr lang="en-US" sz="1050">
                          <a:effectLst/>
                        </a:rPr>
                        <a:t>Optional. Default value is Prompt. The /allowDelete:No parameter prevents any existing files within the extracted solution folder from being deleted. If /allowWrite:No is set, no deletes will occur even if /allowDelete:Yes is specified.</a:t>
                      </a:r>
                    </a:p>
                  </a:txBody>
                  <a:tcPr marL="25911" marR="25911" marT="12955" marB="12955"/>
                </a:tc>
                <a:extLst>
                  <a:ext uri="{0D108BD9-81ED-4DB2-BD59-A6C34878D82A}">
                    <a16:rowId xmlns:a16="http://schemas.microsoft.com/office/drawing/2014/main" val="864789314"/>
                  </a:ext>
                </a:extLst>
              </a:tr>
              <a:tr h="483231">
                <a:tc>
                  <a:txBody>
                    <a:bodyPr/>
                    <a:lstStyle/>
                    <a:p>
                      <a:pPr algn="l" fontAlgn="t"/>
                      <a:r>
                        <a:rPr lang="en-US" sz="1050">
                          <a:effectLst/>
                        </a:rPr>
                        <a:t>/clobber</a:t>
                      </a:r>
                    </a:p>
                  </a:txBody>
                  <a:tcPr marL="25911" marR="25911" marT="12955" marB="12955"/>
                </a:tc>
                <a:tc>
                  <a:txBody>
                    <a:bodyPr/>
                    <a:lstStyle/>
                    <a:p>
                      <a:pPr algn="l" fontAlgn="t"/>
                      <a:r>
                        <a:rPr lang="en-US" sz="1050">
                          <a:effectLst/>
                        </a:rPr>
                        <a:t>Optional. When specified, the /clobber flag will overwrite or delete any file that has been set as read only. Clobbering a file is defined as overwriting its contents and is commonly used to clean up unnecessary files.</a:t>
                      </a:r>
                    </a:p>
                  </a:txBody>
                  <a:tcPr marL="25911" marR="25911" marT="12955" marB="12955"/>
                </a:tc>
                <a:extLst>
                  <a:ext uri="{0D108BD9-81ED-4DB2-BD59-A6C34878D82A}">
                    <a16:rowId xmlns:a16="http://schemas.microsoft.com/office/drawing/2014/main" val="4237873387"/>
                  </a:ext>
                </a:extLst>
              </a:tr>
              <a:tr h="940551">
                <a:tc>
                  <a:txBody>
                    <a:bodyPr/>
                    <a:lstStyle/>
                    <a:p>
                      <a:pPr algn="l" fontAlgn="t"/>
                      <a:r>
                        <a:rPr lang="en-US" sz="1050">
                          <a:effectLst/>
                        </a:rPr>
                        <a:t>/sourceLoc:</a:t>
                      </a:r>
                    </a:p>
                  </a:txBody>
                  <a:tcPr marL="25911" marR="25911" marT="12955" marB="12955"/>
                </a:tc>
                <a:tc>
                  <a:txBody>
                    <a:bodyPr/>
                    <a:lstStyle/>
                    <a:p>
                      <a:pPr algn="l" fontAlgn="t"/>
                      <a:r>
                        <a:rPr lang="en-US" sz="1050" dirty="0">
                          <a:effectLst/>
                        </a:rPr>
                        <a:t>Optional. This argument generates a template resource file and is valid only on extract. Possible values are auto or an LCID/ISO code for the language that you want to export. When this argument is used, the string resources from the given locale are extracted as a neutral .</a:t>
                      </a:r>
                      <a:r>
                        <a:rPr lang="en-US" sz="1050" dirty="0" err="1">
                          <a:effectLst/>
                        </a:rPr>
                        <a:t>resx</a:t>
                      </a:r>
                      <a:r>
                        <a:rPr lang="en-US" sz="1050" dirty="0">
                          <a:effectLst/>
                        </a:rPr>
                        <a:t> file. If auto or just the long or short form of the switch is specified, the base locale or the solution is used. You can use the short form of the command: /</a:t>
                      </a:r>
                      <a:r>
                        <a:rPr lang="en-US" sz="1050" dirty="0" err="1">
                          <a:effectLst/>
                        </a:rPr>
                        <a:t>src</a:t>
                      </a:r>
                      <a:r>
                        <a:rPr lang="en-US" sz="1050" dirty="0">
                          <a:effectLst/>
                        </a:rPr>
                        <a:t>.</a:t>
                      </a:r>
                    </a:p>
                  </a:txBody>
                  <a:tcPr marL="25911" marR="25911" marT="12955" marB="12955"/>
                </a:tc>
                <a:extLst>
                  <a:ext uri="{0D108BD9-81ED-4DB2-BD59-A6C34878D82A}">
                    <a16:rowId xmlns:a16="http://schemas.microsoft.com/office/drawing/2014/main" val="4041820233"/>
                  </a:ext>
                </a:extLst>
              </a:tr>
            </a:tbl>
          </a:graphicData>
        </a:graphic>
      </p:graphicFrame>
      <p:sp>
        <p:nvSpPr>
          <p:cNvPr id="8" name="Title 3">
            <a:extLst>
              <a:ext uri="{FF2B5EF4-FFF2-40B4-BE49-F238E27FC236}">
                <a16:creationId xmlns:a16="http://schemas.microsoft.com/office/drawing/2014/main" id="{FA4ADA21-06B2-4595-9F1C-490E13EA05E5}"/>
              </a:ext>
            </a:extLst>
          </p:cNvPr>
          <p:cNvSpPr txBox="1">
            <a:spLocks/>
          </p:cNvSpPr>
          <p:nvPr/>
        </p:nvSpPr>
        <p:spPr>
          <a:xfrm>
            <a:off x="326941" y="966236"/>
            <a:ext cx="11341268" cy="6801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en-US" sz="2400" dirty="0" err="1"/>
              <a:t>SolutionPackager</a:t>
            </a:r>
            <a:r>
              <a:rPr lang="en-US" sz="2400" dirty="0"/>
              <a:t> tool overview</a:t>
            </a:r>
          </a:p>
        </p:txBody>
      </p:sp>
      <p:sp>
        <p:nvSpPr>
          <p:cNvPr id="10" name="Title 3">
            <a:extLst>
              <a:ext uri="{FF2B5EF4-FFF2-40B4-BE49-F238E27FC236}">
                <a16:creationId xmlns:a16="http://schemas.microsoft.com/office/drawing/2014/main" id="{69C6B49E-63E8-40F5-A296-C9D6DE4B692B}"/>
              </a:ext>
            </a:extLst>
          </p:cNvPr>
          <p:cNvSpPr txBox="1">
            <a:spLocks/>
          </p:cNvSpPr>
          <p:nvPr/>
        </p:nvSpPr>
        <p:spPr>
          <a:xfrm>
            <a:off x="326941" y="2634003"/>
            <a:ext cx="11341268" cy="6801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en-US" sz="2400" dirty="0"/>
              <a:t>Extraction-based actions</a:t>
            </a:r>
          </a:p>
          <a:p>
            <a:endParaRPr lang="en-US" sz="2400" dirty="0"/>
          </a:p>
        </p:txBody>
      </p:sp>
    </p:spTree>
    <p:extLst>
      <p:ext uri="{BB962C8B-B14F-4D97-AF65-F5344CB8AC3E}">
        <p14:creationId xmlns:p14="http://schemas.microsoft.com/office/powerpoint/2010/main" val="13165098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1EC740-5BD7-4E58-BCFB-80EDB008582B}"/>
              </a:ext>
            </a:extLst>
          </p:cNvPr>
          <p:cNvSpPr>
            <a:spLocks noGrp="1"/>
          </p:cNvSpPr>
          <p:nvPr>
            <p:ph type="title"/>
          </p:nvPr>
        </p:nvSpPr>
        <p:spPr>
          <a:xfrm>
            <a:off x="418643" y="440494"/>
            <a:ext cx="11354714" cy="728448"/>
          </a:xfrm>
        </p:spPr>
        <p:txBody>
          <a:bodyPr wrap="square" anchor="t">
            <a:normAutofit/>
          </a:bodyPr>
          <a:lstStyle/>
          <a:p>
            <a:r>
              <a:rPr lang="en-US" dirty="0"/>
              <a:t>Mapping files not compatible with </a:t>
            </a:r>
            <a:r>
              <a:rPr lang="en-US" dirty="0" err="1"/>
              <a:t>SolutionPackager</a:t>
            </a:r>
            <a:endParaRPr lang="en-US" dirty="0"/>
          </a:p>
        </p:txBody>
      </p:sp>
      <p:sp>
        <p:nvSpPr>
          <p:cNvPr id="7" name="Text Placeholder 6">
            <a:extLst>
              <a:ext uri="{FF2B5EF4-FFF2-40B4-BE49-F238E27FC236}">
                <a16:creationId xmlns:a16="http://schemas.microsoft.com/office/drawing/2014/main" id="{4785F88F-4DBE-418E-97C9-0812A8780CE0}"/>
              </a:ext>
            </a:extLst>
          </p:cNvPr>
          <p:cNvSpPr>
            <a:spLocks noGrp="1"/>
          </p:cNvSpPr>
          <p:nvPr>
            <p:ph type="body" sz="quarter" idx="42"/>
          </p:nvPr>
        </p:nvSpPr>
        <p:spPr>
          <a:xfrm>
            <a:off x="418644" y="1456899"/>
            <a:ext cx="11354712" cy="702102"/>
          </a:xfrm>
        </p:spPr>
        <p:txBody>
          <a:bodyPr wrap="square" anchor="t">
            <a:normAutofit/>
          </a:bodyPr>
          <a:lstStyle/>
          <a:p>
            <a:pPr>
              <a:lnSpc>
                <a:spcPct val="90000"/>
              </a:lnSpc>
            </a:pPr>
            <a:r>
              <a:rPr lang="en-US" dirty="0"/>
              <a:t>Sometimes it's necessary to manage items, such as web resources, that might require files within a solution to be mapped from their location in the solution zip file to their location in the Package directory.</a:t>
            </a:r>
            <a:endParaRPr lang="en-US"/>
          </a:p>
        </p:txBody>
      </p:sp>
      <p:pic>
        <p:nvPicPr>
          <p:cNvPr id="8" name="Picture 7">
            <a:extLst>
              <a:ext uri="{FF2B5EF4-FFF2-40B4-BE49-F238E27FC236}">
                <a16:creationId xmlns:a16="http://schemas.microsoft.com/office/drawing/2014/main" id="{35FE4F78-8A46-44D5-83C2-660AB8859E34}"/>
              </a:ext>
            </a:extLst>
          </p:cNvPr>
          <p:cNvPicPr>
            <a:picLocks noChangeAspect="1"/>
          </p:cNvPicPr>
          <p:nvPr/>
        </p:nvPicPr>
        <p:blipFill>
          <a:blip r:embed="rId3"/>
          <a:stretch>
            <a:fillRect/>
          </a:stretch>
        </p:blipFill>
        <p:spPr>
          <a:xfrm>
            <a:off x="1614448" y="2494391"/>
            <a:ext cx="8963101" cy="2890599"/>
          </a:xfrm>
          <a:prstGeom prst="rect">
            <a:avLst/>
          </a:prstGeom>
          <a:noFill/>
          <a:ln w="19050">
            <a:noFill/>
          </a:ln>
        </p:spPr>
      </p:pic>
    </p:spTree>
    <p:extLst>
      <p:ext uri="{BB962C8B-B14F-4D97-AF65-F5344CB8AC3E}">
        <p14:creationId xmlns:p14="http://schemas.microsoft.com/office/powerpoint/2010/main" val="704431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Install a Package Deployer package</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19654786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2926227"/>
            <a:ext cx="9189910" cy="984885"/>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Introduction to extending the Microsoft Power Platform</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Supported extensibility options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Various supported methods exist for extending a model-driven PowerApp.</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3982035" y="2129814"/>
            <a:ext cx="7695070" cy="741783"/>
          </a:xfrm>
        </p:spPr>
        <p:txBody>
          <a:bodyPr/>
          <a:lstStyle/>
          <a:p>
            <a:pPr lvl="1"/>
            <a:r>
              <a:rPr lang="en-US" dirty="0"/>
              <a:t>Introduction to Power Platform developer resources</a:t>
            </a:r>
          </a:p>
        </p:txBody>
      </p:sp>
      <p:sp>
        <p:nvSpPr>
          <p:cNvPr id="2" name="Text Placeholder 1"/>
          <p:cNvSpPr>
            <a:spLocks noGrp="1"/>
          </p:cNvSpPr>
          <p:nvPr>
            <p:ph type="body" sz="quarter" idx="15"/>
          </p:nvPr>
        </p:nvSpPr>
        <p:spPr>
          <a:xfrm>
            <a:off x="3982035" y="2994873"/>
            <a:ext cx="7695070" cy="741783"/>
          </a:xfrm>
        </p:spPr>
        <p:txBody>
          <a:bodyPr/>
          <a:lstStyle/>
          <a:p>
            <a:pPr lvl="1"/>
            <a:r>
              <a:rPr lang="en-US" dirty="0"/>
              <a:t>Use developer tools to extend the Power Platform</a:t>
            </a:r>
          </a:p>
        </p:txBody>
      </p:sp>
      <p:sp>
        <p:nvSpPr>
          <p:cNvPr id="3" name="Text Placeholder 2"/>
          <p:cNvSpPr>
            <a:spLocks noGrp="1"/>
          </p:cNvSpPr>
          <p:nvPr>
            <p:ph type="body" sz="quarter" idx="17"/>
          </p:nvPr>
        </p:nvSpPr>
        <p:spPr>
          <a:xfrm>
            <a:off x="3982035" y="3859932"/>
            <a:ext cx="7695070" cy="741783"/>
          </a:xfrm>
        </p:spPr>
        <p:txBody>
          <a:bodyPr/>
          <a:lstStyle/>
          <a:p>
            <a:pPr lvl="1"/>
            <a:r>
              <a:rPr lang="en-US" dirty="0"/>
              <a:t>Introduction to extending the Microsoft Power Platform</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2911756" y="215123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2935415" y="302583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2935415" y="3876759"/>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Apply business logic by using client script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Client-side scripting is one of the ways to apply custom business process logic for displaying data in a model-driven PowerApp.</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Build custom UI components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use HTML web resources to build custom UI components within a model-driven PowerApp.</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Extend the Common Data Service platform</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can also extend the Common Data Service platform through other mechanisms such as writing plug-ins or custom workflow activities.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View or edit the app interface by using code (advanced)</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Scenarios might occur where you want to use code to automate the customization of a model-driven app's interface.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Customize entity forms with code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All entity forms are stored in a SystemForm entity.</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Customize entity views with code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Entity views are stored in a SavedQuery entity and can be created programmatically.</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Common Data Service extensibility model</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To better understand how to extend Common Data Service, it is valuable to learn about its underlying architecture.</a:t>
            </a:r>
            <a:endParaRPr lang="en-US"/>
          </a:p>
        </p:txBody>
      </p:sp>
      <p:pic>
        <p:nvPicPr>
          <p:cNvPr id="4" name="New picture" descr="Common Data Service Extensibility Model"/>
          <p:cNvPicPr/>
          <p:nvPr/>
        </p:nvPicPr>
        <p:blipFill>
          <a:blip r:embed="rId3"/>
          <a:stretch>
            <a:fillRect/>
          </a:stretch>
        </p:blipFill>
        <p:spPr>
          <a:xfrm>
            <a:off x="621567" y="2594019"/>
            <a:ext cx="10948861" cy="3667868"/>
          </a:xfrm>
          <a:prstGeom prst="rect">
            <a:avLst/>
          </a:prstGeom>
          <a:noFill/>
          <a:ln w="19050">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Metadata and solution awareness</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At its root, Common Data Service contains two core data models: metadata and application data.</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.NET Assemblies (plug-ins)</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Plug-ins are managed code classes that are registered to run when specific events occur.</a:t>
            </a:r>
            <a:endParaRPr lang="en-US"/>
          </a:p>
        </p:txBody>
      </p:sp>
      <p:pic>
        <p:nvPicPr>
          <p:cNvPr id="4" name="New picture" descr="Example of Plug-ins"/>
          <p:cNvPicPr/>
          <p:nvPr/>
        </p:nvPicPr>
        <p:blipFill>
          <a:blip r:embed="rId3"/>
          <a:stretch>
            <a:fillRect/>
          </a:stretch>
        </p:blipFill>
        <p:spPr>
          <a:xfrm>
            <a:off x="6349678" y="1655164"/>
            <a:ext cx="5303845" cy="4564074"/>
          </a:xfrm>
          <a:prstGeom prst="rect">
            <a:avLst/>
          </a:prstGeom>
          <a:noFill/>
          <a:ln w="19050">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APIs</a:t>
            </a:r>
          </a:p>
        </p:txBody>
      </p:sp>
      <p:sp>
        <p:nvSpPr>
          <p:cNvPr id="3" name="Subtitle"/>
          <p:cNvSpPr>
            <a:spLocks noGrp="1"/>
          </p:cNvSpPr>
          <p:nvPr>
            <p:ph type="body" sz="quarter" idx="42"/>
          </p:nvPr>
        </p:nvSpPr>
        <p:spPr>
          <a:xfrm>
            <a:off x="418644" y="1456897"/>
            <a:ext cx="5579310"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Web services provide a programmatic interface for applications and services to access business data, organization information, and metadata that is stored in Common Data Service.</a:t>
            </a:r>
          </a:p>
        </p:txBody>
      </p:sp>
      <p:pic>
        <p:nvPicPr>
          <p:cNvPr id="4" name="New picture" descr="Flow diagram to choose web service"/>
          <p:cNvPicPr/>
          <p:nvPr/>
        </p:nvPicPr>
        <p:blipFill>
          <a:blip r:embed="rId3"/>
          <a:stretch>
            <a:fillRect/>
          </a:stretch>
        </p:blipFill>
        <p:spPr>
          <a:xfrm>
            <a:off x="6349678" y="1642842"/>
            <a:ext cx="5303845" cy="4588719"/>
          </a:xfrm>
          <a:prstGeom prst="rect">
            <a:avLst/>
          </a:prstGeom>
          <a:noFill/>
          <a:ln w="19050">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Power Platform developer resources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Determine when to configure or when to code</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As a best practice, you should approach customizing a model-driven PowerApp from the perspective that writing code is a last-resort method for achieving desired business application functionality.</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Business rules vs. client script</a:t>
            </a:r>
          </a:p>
        </p:txBody>
      </p:sp>
      <p:sp>
        <p:nvSpPr>
          <p:cNvPr id="3" name="Subtitle"/>
          <p:cNvSpPr>
            <a:spLocks noGrp="1"/>
          </p:cNvSpPr>
          <p:nvPr>
            <p:ph type="body" sz="quarter" idx="42"/>
          </p:nvPr>
        </p:nvSpPr>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At some point, business rules are not able to achieve certain objectives, or maybe the complexity that the rules impose cause developers to prefer writing the logic in client script.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Workflows/flows vs. plug-ins/client script</a:t>
            </a:r>
          </a:p>
        </p:txBody>
      </p:sp>
      <p:sp>
        <p:nvSpPr>
          <p:cNvPr id="3" name="Subtitle"/>
          <p:cNvSpPr>
            <a:spLocks noGrp="1"/>
          </p:cNvSpPr>
          <p:nvPr>
            <p:ph type="body" sz="quarter" idx="11"/>
          </p:nvPr>
        </p:nvSpPr>
        <p:spPr>
          <a:xfrm>
            <a:off x="418643" y="5797806"/>
            <a:ext cx="11341268" cy="492443"/>
          </a:xfrm>
        </p:spPr>
        <p:txBody>
          <a:bodyPr wrap="square"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spcAft>
                <a:spcPts val="600"/>
              </a:spcAft>
            </a:pPr>
            <a:r>
              <a:rPr lang="en-US" sz="1100">
                <a:solidFill>
                  <a:srgbClr val="000000"/>
                </a:solidFill>
              </a:rPr>
              <a:t>In a similar manner as business rules versus client script, certain circumstances might occur upon which limitations might exist that require us to develop plug-ins to accomplish certain activities.</a:t>
            </a:r>
          </a:p>
        </p:txBody>
      </p:sp>
      <p:graphicFrame>
        <p:nvGraphicFramePr>
          <p:cNvPr id="4" name="New Table"/>
          <p:cNvGraphicFramePr>
            <a:graphicFrameLocks noGrp="1"/>
          </p:cNvGraphicFramePr>
          <p:nvPr>
            <p:extLst>
              <p:ext uri="{D42A27DB-BD31-4B8C-83A1-F6EECF244321}">
                <p14:modId xmlns:p14="http://schemas.microsoft.com/office/powerpoint/2010/main" val="1105134616"/>
              </p:ext>
            </p:extLst>
          </p:nvPr>
        </p:nvGraphicFramePr>
        <p:xfrm>
          <a:off x="419100" y="1623152"/>
          <a:ext cx="11341101" cy="3697427"/>
        </p:xfrm>
        <a:graphic>
          <a:graphicData uri="http://schemas.openxmlformats.org/drawingml/2006/table">
            <a:tbl>
              <a:tblPr firstRow="1" bandRow="1">
                <a:noFill/>
                <a:tableStyleId>{5C22544A-7EE6-4342-B048-85BDC9FD1C3A}</a:tableStyleId>
              </a:tblPr>
              <a:tblGrid>
                <a:gridCol w="1702818">
                  <a:extLst>
                    <a:ext uri="{9D8B030D-6E8A-4147-A177-3AD203B41FA5}">
                      <a16:colId xmlns:a16="http://schemas.microsoft.com/office/drawing/2014/main" val="20000"/>
                    </a:ext>
                  </a:extLst>
                </a:gridCol>
                <a:gridCol w="3337607">
                  <a:extLst>
                    <a:ext uri="{9D8B030D-6E8A-4147-A177-3AD203B41FA5}">
                      <a16:colId xmlns:a16="http://schemas.microsoft.com/office/drawing/2014/main" val="20001"/>
                    </a:ext>
                  </a:extLst>
                </a:gridCol>
                <a:gridCol w="4580176">
                  <a:extLst>
                    <a:ext uri="{9D8B030D-6E8A-4147-A177-3AD203B41FA5}">
                      <a16:colId xmlns:a16="http://schemas.microsoft.com/office/drawing/2014/main" val="20002"/>
                    </a:ext>
                  </a:extLst>
                </a:gridCol>
                <a:gridCol w="1720500">
                  <a:extLst>
                    <a:ext uri="{9D8B030D-6E8A-4147-A177-3AD203B41FA5}">
                      <a16:colId xmlns:a16="http://schemas.microsoft.com/office/drawing/2014/main" val="20003"/>
                    </a:ext>
                  </a:extLst>
                </a:gridCol>
              </a:tblGrid>
              <a:tr h="438259">
                <a:tc>
                  <a:txBody>
                    <a:bodyPr/>
                    <a:lstStyle/>
                    <a:p>
                      <a:pPr algn="l"/>
                      <a:endParaRPr sz="1400" b="1" cap="none" spc="0">
                        <a:solidFill>
                          <a:schemeClr val="bg1"/>
                        </a:solidFill>
                      </a:endParaRPr>
                    </a:p>
                  </a:txBody>
                  <a:tcPr marL="64813" marR="46295" marT="92590" marB="92590" anchor="ctr">
                    <a:lnL w="12700" cmpd="sng">
                      <a:noFill/>
                    </a:lnL>
                    <a:lnR w="12700" cmpd="sng">
                      <a:noFill/>
                    </a:lnR>
                    <a:lnT w="19050" cap="flat" cmpd="sng" algn="ctr">
                      <a:noFill/>
                      <a:prstDash val="solid"/>
                    </a:lnT>
                    <a:lnB w="38100" cmpd="sng">
                      <a:noFill/>
                    </a:lnB>
                    <a:solidFill>
                      <a:schemeClr val="tx1"/>
                    </a:solidFill>
                  </a:tcPr>
                </a:tc>
                <a:tc>
                  <a:txBody>
                    <a:bodyPr/>
                    <a:lstStyle/>
                    <a:p>
                      <a:pPr algn="l"/>
                      <a:r>
                        <a:rPr sz="1400" b="1" cap="none" spc="0">
                          <a:solidFill>
                            <a:schemeClr val="bg1"/>
                          </a:solidFill>
                        </a:rPr>
                        <a:t>Workflow</a:t>
                      </a:r>
                    </a:p>
                  </a:txBody>
                  <a:tcPr marL="64813" marR="46295" marT="92590" marB="92590" anchor="ctr">
                    <a:lnL w="12700" cmpd="sng">
                      <a:noFill/>
                    </a:lnL>
                    <a:lnR w="12700" cmpd="sng">
                      <a:noFill/>
                    </a:lnR>
                    <a:lnT w="19050" cap="flat" cmpd="sng" algn="ctr">
                      <a:noFill/>
                      <a:prstDash val="solid"/>
                    </a:lnT>
                    <a:lnB w="38100" cmpd="sng">
                      <a:noFill/>
                    </a:lnB>
                    <a:solidFill>
                      <a:schemeClr val="tx1"/>
                    </a:solidFill>
                  </a:tcPr>
                </a:tc>
                <a:tc>
                  <a:txBody>
                    <a:bodyPr/>
                    <a:lstStyle/>
                    <a:p>
                      <a:pPr algn="l"/>
                      <a:r>
                        <a:rPr sz="1400" b="1" cap="none" spc="0">
                          <a:solidFill>
                            <a:schemeClr val="bg1"/>
                          </a:solidFill>
                        </a:rPr>
                        <a:t>Plug-in</a:t>
                      </a:r>
                    </a:p>
                  </a:txBody>
                  <a:tcPr marL="64813" marR="46295" marT="92590" marB="92590" anchor="ctr">
                    <a:lnL w="12700" cmpd="sng">
                      <a:noFill/>
                    </a:lnL>
                    <a:lnR w="12700" cmpd="sng">
                      <a:noFill/>
                    </a:lnR>
                    <a:lnT w="19050" cap="flat" cmpd="sng" algn="ctr">
                      <a:noFill/>
                      <a:prstDash val="solid"/>
                    </a:lnT>
                    <a:lnB w="38100" cmpd="sng">
                      <a:noFill/>
                    </a:lnB>
                    <a:solidFill>
                      <a:schemeClr val="tx1"/>
                    </a:solidFill>
                  </a:tcPr>
                </a:tc>
                <a:tc>
                  <a:txBody>
                    <a:bodyPr/>
                    <a:lstStyle/>
                    <a:p>
                      <a:pPr algn="l"/>
                      <a:r>
                        <a:rPr sz="1400" b="1" cap="none" spc="0">
                          <a:solidFill>
                            <a:schemeClr val="bg1"/>
                          </a:solidFill>
                        </a:rPr>
                        <a:t>Client Script</a:t>
                      </a:r>
                    </a:p>
                  </a:txBody>
                  <a:tcPr marL="64813" marR="46295" marT="92590" marB="9259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361101">
                <a:tc>
                  <a:txBody>
                    <a:bodyPr/>
                    <a:lstStyle/>
                    <a:p>
                      <a:pPr algn="l"/>
                      <a:r>
                        <a:rPr sz="1200" cap="none" spc="0">
                          <a:solidFill>
                            <a:schemeClr val="tx1"/>
                          </a:solidFill>
                        </a:rPr>
                        <a:t>Synchronous</a:t>
                      </a:r>
                    </a:p>
                  </a:txBody>
                  <a:tcPr marL="64813" marR="46295" marT="46295" marB="92590">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l"/>
                      <a:r>
                        <a:rPr sz="1200" cap="none" spc="0">
                          <a:solidFill>
                            <a:schemeClr val="tx1"/>
                          </a:solidFill>
                        </a:rPr>
                        <a:t>Either</a:t>
                      </a:r>
                    </a:p>
                  </a:txBody>
                  <a:tcPr marL="64813" marR="46295" marT="46295" marB="92590">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l"/>
                      <a:r>
                        <a:rPr sz="1200" cap="none" spc="0">
                          <a:solidFill>
                            <a:schemeClr val="tx1"/>
                          </a:solidFill>
                        </a:rPr>
                        <a:t>Either</a:t>
                      </a:r>
                    </a:p>
                  </a:txBody>
                  <a:tcPr marL="64813" marR="46295" marT="46295" marB="92590">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l"/>
                      <a:r>
                        <a:rPr sz="1200" cap="none" spc="0">
                          <a:solidFill>
                            <a:schemeClr val="tx1"/>
                          </a:solidFill>
                        </a:rPr>
                        <a:t>Synchronous</a:t>
                      </a:r>
                    </a:p>
                  </a:txBody>
                  <a:tcPr marL="64813" marR="46295" marT="46295" marB="92590">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0001"/>
                  </a:ext>
                </a:extLst>
              </a:tr>
              <a:tr h="361101">
                <a:tc>
                  <a:txBody>
                    <a:bodyPr/>
                    <a:lstStyle/>
                    <a:p>
                      <a:pPr algn="l"/>
                      <a:r>
                        <a:rPr sz="1200" cap="none" spc="0">
                          <a:solidFill>
                            <a:schemeClr val="tx1"/>
                          </a:solidFill>
                        </a:rPr>
                        <a:t>Access External Data</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No</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Yes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Yes (with limitations)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361101">
                <a:tc>
                  <a:txBody>
                    <a:bodyPr/>
                    <a:lstStyle/>
                    <a:p>
                      <a:pPr algn="l"/>
                      <a:r>
                        <a:rPr sz="1200" cap="none" spc="0">
                          <a:solidFill>
                            <a:schemeClr val="tx1"/>
                          </a:solidFill>
                        </a:rPr>
                        <a:t>Maintenance</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Business Users</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Developers</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Developers</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0003"/>
                  </a:ext>
                </a:extLst>
              </a:tr>
              <a:tr h="361101">
                <a:tc>
                  <a:txBody>
                    <a:bodyPr/>
                    <a:lstStyle/>
                    <a:p>
                      <a:pPr algn="l"/>
                      <a:r>
                        <a:rPr sz="1200" cap="none" spc="0">
                          <a:solidFill>
                            <a:schemeClr val="tx1"/>
                          </a:solidFill>
                        </a:rPr>
                        <a:t>Can Run As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User</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Any licensed user, or current user</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User</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361101">
                <a:tc>
                  <a:txBody>
                    <a:bodyPr/>
                    <a:lstStyle/>
                    <a:p>
                      <a:pPr algn="l"/>
                      <a:r>
                        <a:rPr sz="1200" cap="none" spc="0">
                          <a:solidFill>
                            <a:schemeClr val="tx1"/>
                          </a:solidFill>
                        </a:rPr>
                        <a:t>Can Run On Demand</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Yes</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No</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No</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0005"/>
                  </a:ext>
                </a:extLst>
              </a:tr>
              <a:tr h="546281">
                <a:tc>
                  <a:txBody>
                    <a:bodyPr/>
                    <a:lstStyle/>
                    <a:p>
                      <a:pPr algn="l"/>
                      <a:r>
                        <a:rPr sz="1200" cap="none" spc="0">
                          <a:solidFill>
                            <a:schemeClr val="tx1"/>
                          </a:solidFill>
                        </a:rPr>
                        <a:t>Can Nest Child Processes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Yes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Yes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No</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6"/>
                  </a:ext>
                </a:extLst>
              </a:tr>
              <a:tr h="361101">
                <a:tc>
                  <a:txBody>
                    <a:bodyPr/>
                    <a:lstStyle/>
                    <a:p>
                      <a:pPr algn="l"/>
                      <a:r>
                        <a:rPr sz="1200" cap="none" spc="0">
                          <a:solidFill>
                            <a:schemeClr val="tx1"/>
                          </a:solidFill>
                        </a:rPr>
                        <a:t>Execution Stage</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Before/After</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Before/After</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a:r>
                        <a:rPr sz="1200" cap="none" spc="0">
                          <a:solidFill>
                            <a:schemeClr val="tx1"/>
                          </a:solidFill>
                        </a:rPr>
                        <a:t>Before/After</a:t>
                      </a:r>
                    </a:p>
                  </a:txBody>
                  <a:tcPr marL="64813" marR="46295" marT="46295" marB="92590">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0007"/>
                  </a:ext>
                </a:extLst>
              </a:tr>
              <a:tr h="546281">
                <a:tc>
                  <a:txBody>
                    <a:bodyPr/>
                    <a:lstStyle/>
                    <a:p>
                      <a:pPr algn="l"/>
                      <a:r>
                        <a:rPr sz="1200" cap="none" spc="0">
                          <a:solidFill>
                            <a:schemeClr val="tx1"/>
                          </a:solidFill>
                        </a:rPr>
                        <a:t>Triggers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Create, Field Change, Status Change, Assign to Owner, On Demand</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Create, Field Change, Status Change, Assign to Owner, Delete, along with many other specialized triggers</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a:r>
                        <a:rPr sz="1200" cap="none" spc="0">
                          <a:solidFill>
                            <a:schemeClr val="tx1"/>
                          </a:solidFill>
                        </a:rPr>
                        <a:t>Field Change or Form Load</a:t>
                      </a:r>
                    </a:p>
                  </a:txBody>
                  <a:tcPr marL="64813" marR="46295" marT="46295" marB="92590">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1046D-54E8-4705-957D-03B8EEB61F35}"/>
              </a:ext>
            </a:extLst>
          </p:cNvPr>
          <p:cNvSpPr>
            <a:spLocks noGrp="1"/>
          </p:cNvSpPr>
          <p:nvPr>
            <p:ph type="title"/>
          </p:nvPr>
        </p:nvSpPr>
        <p:spPr/>
        <p:txBody>
          <a:bodyPr/>
          <a:lstStyle/>
          <a:p>
            <a:r>
              <a:rPr lang="en-US" dirty="0"/>
              <a:t>Discussion: When to configure vs. when to code</a:t>
            </a:r>
          </a:p>
        </p:txBody>
      </p:sp>
      <p:sp>
        <p:nvSpPr>
          <p:cNvPr id="8" name="Picture Placeholder 7">
            <a:extLst>
              <a:ext uri="{FF2B5EF4-FFF2-40B4-BE49-F238E27FC236}">
                <a16:creationId xmlns:a16="http://schemas.microsoft.com/office/drawing/2014/main" id="{707C9FD3-C52C-4A81-B7A7-D7FB0401BB31}"/>
              </a:ext>
            </a:extLst>
          </p:cNvPr>
          <p:cNvSpPr>
            <a:spLocks noGrp="1"/>
          </p:cNvSpPr>
          <p:nvPr>
            <p:ph type="pic" sz="quarter" idx="12"/>
          </p:nvPr>
        </p:nvSpPr>
        <p:spPr/>
      </p:sp>
    </p:spTree>
    <p:extLst>
      <p:ext uri="{BB962C8B-B14F-4D97-AF65-F5344CB8AC3E}">
        <p14:creationId xmlns:p14="http://schemas.microsoft.com/office/powerpoint/2010/main" val="42590177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72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Microsoft Power Platform overview</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Microsoft Power Platform encompasses the entire suite of Microsoft's business application products.</a:t>
            </a:r>
          </a:p>
        </p:txBody>
      </p:sp>
      <p:pic>
        <p:nvPicPr>
          <p:cNvPr id="4" name="New picture" descr="Power Apps Platform overview"/>
          <p:cNvPicPr/>
          <p:nvPr/>
        </p:nvPicPr>
        <p:blipFill>
          <a:blip r:embed="rId3"/>
          <a:stretch>
            <a:fillRect/>
          </a:stretch>
        </p:blipFill>
        <p:spPr>
          <a:xfrm>
            <a:off x="2516029" y="2669540"/>
            <a:ext cx="7159941" cy="380746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Common Data Service overview</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Data Service is the newest generation of a longstanding application platform that is built by Microsoft and based on the proven Dynamics 365 Customer Engagement apps platform.</a:t>
            </a:r>
          </a:p>
        </p:txBody>
      </p:sp>
      <p:pic>
        <p:nvPicPr>
          <p:cNvPr id="4" name="New picture" descr="Screenshot showing overview of the Business Application Platform"/>
          <p:cNvPicPr/>
          <p:nvPr/>
        </p:nvPicPr>
        <p:blipFill>
          <a:blip r:embed="rId3"/>
          <a:stretch>
            <a:fillRect/>
          </a:stretch>
        </p:blipFill>
        <p:spPr>
          <a:xfrm>
            <a:off x="2297416" y="3096260"/>
            <a:ext cx="7597169" cy="338074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When to write code</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As a PowerApp developer, you need to understand the gaps that exist between what can be accomplished through configuration versus code.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234-E82B-44DD-B813-E175E10B3D64}"/>
              </a:ext>
            </a:extLst>
          </p:cNvPr>
          <p:cNvSpPr>
            <a:spLocks noGrp="1"/>
          </p:cNvSpPr>
          <p:nvPr>
            <p:ph type="title"/>
          </p:nvPr>
        </p:nvSpPr>
        <p:spPr>
          <a:xfrm>
            <a:off x="418643" y="440494"/>
            <a:ext cx="11354714" cy="728448"/>
          </a:xfrm>
        </p:spPr>
        <p:txBody>
          <a:bodyPr wrap="square" anchor="t">
            <a:normAutofit/>
          </a:bodyPr>
          <a:lstStyle/>
          <a:p>
            <a:pPr marR="0" rtl="0"/>
            <a:r>
              <a:rPr lang="en-US" dirty="0"/>
              <a:t>Types of extensibility</a:t>
            </a:r>
            <a:endParaRPr lang="en-US" b="0" i="0" u="none" strike="noStrike" baseline="0" dirty="0"/>
          </a:p>
        </p:txBody>
      </p:sp>
      <p:sp>
        <p:nvSpPr>
          <p:cNvPr id="15" name="Text Placeholder 14">
            <a:extLst>
              <a:ext uri="{FF2B5EF4-FFF2-40B4-BE49-F238E27FC236}">
                <a16:creationId xmlns:a16="http://schemas.microsoft.com/office/drawing/2014/main" id="{91163DB7-5299-4923-AD82-B35C3B9FCD49}"/>
              </a:ext>
            </a:extLst>
          </p:cNvPr>
          <p:cNvSpPr>
            <a:spLocks noGrp="1"/>
          </p:cNvSpPr>
          <p:nvPr>
            <p:ph type="body" sz="quarter" idx="42"/>
          </p:nvPr>
        </p:nvSpPr>
        <p:spPr>
          <a:xfrm>
            <a:off x="418644" y="1456897"/>
            <a:ext cx="5579310" cy="902563"/>
          </a:xfrm>
        </p:spPr>
        <p:txBody>
          <a:bodyPr wrap="square" anchor="ctr">
            <a:normAutofit/>
          </a:bodyPr>
          <a:lstStyle/>
          <a:p>
            <a:r>
              <a:rPr lang="en-US" dirty="0"/>
              <a:t>Extending the user experience of a model-driven </a:t>
            </a:r>
            <a:r>
              <a:rPr lang="en-US" dirty="0" err="1"/>
              <a:t>PowerApp</a:t>
            </a:r>
            <a:endParaRPr lang="en-US" dirty="0"/>
          </a:p>
        </p:txBody>
      </p:sp>
      <p:sp>
        <p:nvSpPr>
          <p:cNvPr id="16" name="Text Placeholder 15">
            <a:extLst>
              <a:ext uri="{FF2B5EF4-FFF2-40B4-BE49-F238E27FC236}">
                <a16:creationId xmlns:a16="http://schemas.microsoft.com/office/drawing/2014/main" id="{7019C33D-019B-4346-98DA-8E1BBBF46FCC}"/>
              </a:ext>
            </a:extLst>
          </p:cNvPr>
          <p:cNvSpPr>
            <a:spLocks noGrp="1"/>
          </p:cNvSpPr>
          <p:nvPr>
            <p:ph type="body" sz="quarter" idx="44"/>
          </p:nvPr>
        </p:nvSpPr>
        <p:spPr>
          <a:xfrm>
            <a:off x="418644" y="2511910"/>
            <a:ext cx="5579310" cy="902563"/>
          </a:xfrm>
        </p:spPr>
        <p:txBody>
          <a:bodyPr wrap="square" anchor="ctr">
            <a:normAutofit/>
          </a:bodyPr>
          <a:lstStyle/>
          <a:p>
            <a:pPr>
              <a:lnSpc>
                <a:spcPct val="90000"/>
              </a:lnSpc>
            </a:pPr>
            <a:r>
              <a:rPr lang="en-US" dirty="0"/>
              <a:t>Extending the Common Data Service platform</a:t>
            </a:r>
          </a:p>
        </p:txBody>
      </p:sp>
      <p:pic>
        <p:nvPicPr>
          <p:cNvPr id="20" name="Picture 19" descr="Two colleagues planning on board with sticky notes">
            <a:extLst>
              <a:ext uri="{FF2B5EF4-FFF2-40B4-BE49-F238E27FC236}">
                <a16:creationId xmlns:a16="http://schemas.microsoft.com/office/drawing/2014/main" id="{75F16B9D-AFF4-43F6-984A-2C3FD5086434}"/>
              </a:ext>
            </a:extLst>
          </p:cNvPr>
          <p:cNvPicPr>
            <a:picLocks noChangeAspect="1"/>
          </p:cNvPicPr>
          <p:nvPr/>
        </p:nvPicPr>
        <p:blipFill rotWithShape="1">
          <a:blip r:embed="rId3"/>
          <a:srcRect r="7734" b="2"/>
          <a:stretch/>
        </p:blipFill>
        <p:spPr>
          <a:xfrm>
            <a:off x="6349678" y="1564130"/>
            <a:ext cx="5303845" cy="3836973"/>
          </a:xfrm>
          <a:prstGeom prst="rect">
            <a:avLst/>
          </a:prstGeom>
          <a:noFill/>
          <a:ln w="19050">
            <a:noFill/>
          </a:ln>
        </p:spPr>
      </p:pic>
    </p:spTree>
    <p:extLst>
      <p:ext uri="{BB962C8B-B14F-4D97-AF65-F5344CB8AC3E}">
        <p14:creationId xmlns:p14="http://schemas.microsoft.com/office/powerpoint/2010/main" val="4279653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Common Data Model overview</a:t>
            </a:r>
          </a:p>
        </p:txBody>
      </p:sp>
      <p:sp>
        <p:nvSpPr>
          <p:cNvPr id="3" name="Subtitle"/>
          <p:cNvSpPr>
            <a:spLocks noGrp="1"/>
          </p:cNvSpPr>
          <p:nvPr>
            <p:ph type="body" sz="quarter" idx="42"/>
          </p:nvPr>
        </p:nvSpPr>
        <p:spPr>
          <a:xfrm>
            <a:off x="418644" y="1456897"/>
            <a:ext cx="5579310" cy="1856887"/>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support of Microsoft's Open Data Initiative, we now have a Common Data Model comprised of an extensible collection of schemas representing common business concepts.</a:t>
            </a:r>
          </a:p>
        </p:txBody>
      </p:sp>
      <p:pic>
        <p:nvPicPr>
          <p:cNvPr id="4" name="New picture" descr="CDM Schema"/>
          <p:cNvPicPr/>
          <p:nvPr/>
        </p:nvPicPr>
        <p:blipFill>
          <a:blip r:embed="rId3"/>
          <a:stretch>
            <a:fillRect/>
          </a:stretch>
        </p:blipFill>
        <p:spPr>
          <a:xfrm>
            <a:off x="6096000" y="210065"/>
            <a:ext cx="5803557" cy="6207441"/>
          </a:xfrm>
          <a:prstGeom prst="rect">
            <a:avLst/>
          </a:prstGeom>
          <a:noFill/>
          <a:ln w="19050">
            <a:noFill/>
          </a:ln>
        </p:spPr>
      </p:pic>
      <p:sp>
        <p:nvSpPr>
          <p:cNvPr id="6" name="Subtitle">
            <a:extLst>
              <a:ext uri="{FF2B5EF4-FFF2-40B4-BE49-F238E27FC236}">
                <a16:creationId xmlns:a16="http://schemas.microsoft.com/office/drawing/2014/main" id="{B052CE0E-E3A0-4CA8-A831-26F835A4C291}"/>
              </a:ext>
            </a:extLst>
          </p:cNvPr>
          <p:cNvSpPr txBox="1">
            <a:spLocks/>
          </p:cNvSpPr>
          <p:nvPr/>
        </p:nvSpPr>
        <p:spPr>
          <a:xfrm>
            <a:off x="418643" y="3350955"/>
            <a:ext cx="5579310" cy="1856886"/>
          </a:xfrm>
          <a:prstGeom prst="rect">
            <a:avLst/>
          </a:prstGeom>
          <a:solidFill>
            <a:schemeClr val="bg2"/>
          </a:solidFill>
        </p:spPr>
        <p:txBody>
          <a:bodyPr vert="horz" wrap="square" lIns="137160" tIns="91440" rIns="137160" bIns="91440" rtlCol="0" anchor="t">
            <a:norm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Consuming the Common Data Model</a:t>
            </a:r>
          </a:p>
          <a:p>
            <a:r>
              <a:rPr lang="en-US" dirty="0"/>
              <a:t>The Common Data Model is maintained in GitHub. Schemas are maintained as json files. </a:t>
            </a:r>
          </a:p>
        </p:txBody>
      </p:sp>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TotalTime>
  <Words>6846</Words>
  <Application>Microsoft Office PowerPoint</Application>
  <PresentationFormat>Widescreen</PresentationFormat>
  <Paragraphs>498</Paragraphs>
  <Slides>44</Slides>
  <Notes>37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Arial</vt:lpstr>
      <vt:lpstr>Calibri</vt:lpstr>
      <vt:lpstr>Consolas</vt:lpstr>
      <vt:lpstr>docons</vt:lpstr>
      <vt:lpstr>Segoe UI</vt:lpstr>
      <vt:lpstr>Segoe UI Light</vt:lpstr>
      <vt:lpstr>Segoe UI Semibold</vt:lpstr>
      <vt:lpstr>Times New Roman</vt:lpstr>
      <vt:lpstr>Wingdings</vt:lpstr>
      <vt:lpstr>Microsoft Power Platform Template</vt:lpstr>
      <vt:lpstr>2_Microsoft Power Platform Template</vt:lpstr>
      <vt:lpstr>Introduction to developing with Power Platform</vt:lpstr>
      <vt:lpstr>What is Microsoft Dataverse?</vt:lpstr>
      <vt:lpstr>Agenda </vt:lpstr>
      <vt:lpstr>Introduction to Power Platform developer resources</vt:lpstr>
      <vt:lpstr>Microsoft Power Platform overview</vt:lpstr>
      <vt:lpstr>Common Data Service overview</vt:lpstr>
      <vt:lpstr>When to write code</vt:lpstr>
      <vt:lpstr>Types of extensibility</vt:lpstr>
      <vt:lpstr>Common Data Model overview</vt:lpstr>
      <vt:lpstr>Overview of Azure solutions and AI applications for Power Apps developers</vt:lpstr>
      <vt:lpstr>Explore the Power Platform Developer Guide</vt:lpstr>
      <vt:lpstr>Use developer tools to extend the Power Platform</vt:lpstr>
      <vt:lpstr>Microsoft NuGet tools</vt:lpstr>
      <vt:lpstr>XrmToolbox Tools</vt:lpstr>
      <vt:lpstr>XrmToolbox Tools</vt:lpstr>
      <vt:lpstr>Deploy apps with Package Deployer</vt:lpstr>
      <vt:lpstr>configdatastorage Attributes </vt:lpstr>
      <vt:lpstr>&lt;solutions&gt; Node</vt:lpstr>
      <vt:lpstr>&lt;filestoimport&gt; Node</vt:lpstr>
      <vt:lpstr>&lt;filestoimport&gt; Node</vt:lpstr>
      <vt:lpstr>&lt;filestoimport&gt; Node</vt:lpstr>
      <vt:lpstr>&lt;filemapstoimport&gt; Node </vt:lpstr>
      <vt:lpstr>&lt;crmdatafiles&gt; Node</vt:lpstr>
      <vt:lpstr>Steps to create a Package Deployer package </vt:lpstr>
      <vt:lpstr>Manage solutions with Solution Packager</vt:lpstr>
      <vt:lpstr>Mapping files not compatible with SolutionPackager</vt:lpstr>
      <vt:lpstr>Exercise: Install a Package Deployer package</vt:lpstr>
      <vt:lpstr>Introduction to extending the Microsoft Power Platform</vt:lpstr>
      <vt:lpstr>Supported extensibility options</vt:lpstr>
      <vt:lpstr>Apply business logic by using client script</vt:lpstr>
      <vt:lpstr>Build custom UI components</vt:lpstr>
      <vt:lpstr>Extend the Common Data Service platform</vt:lpstr>
      <vt:lpstr>View or edit the app interface by using code (advanced)</vt:lpstr>
      <vt:lpstr>Customize entity forms with code</vt:lpstr>
      <vt:lpstr>Customize entity views with code</vt:lpstr>
      <vt:lpstr>Common Data Service extensibility model</vt:lpstr>
      <vt:lpstr>Metadata and solution awareness</vt:lpstr>
      <vt:lpstr>.NET Assemblies (plug-ins)</vt:lpstr>
      <vt:lpstr>APIs</vt:lpstr>
      <vt:lpstr>Determine when to configure or when to code</vt:lpstr>
      <vt:lpstr>Business rules vs. client script</vt:lpstr>
      <vt:lpstr>Workflows/flows vs. plug-ins/client script</vt:lpstr>
      <vt:lpstr>Discussion: When to configure vs. when to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developing with Power Platform</dc:title>
  <cp:lastModifiedBy>Sari Kulthm</cp:lastModifiedBy>
  <cp:revision>1</cp:revision>
  <dcterms:created xsi:type="dcterms:W3CDTF">2020-11-17T11:30:20Z</dcterms:created>
  <dcterms:modified xsi:type="dcterms:W3CDTF">2020-11-18T22:59:53Z</dcterms:modified>
</cp:coreProperties>
</file>